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882" r:id="rId2"/>
  </p:sldMasterIdLst>
  <p:notesMasterIdLst>
    <p:notesMasterId r:id="rId37"/>
  </p:notesMasterIdLst>
  <p:sldIdLst>
    <p:sldId id="256" r:id="rId3"/>
    <p:sldId id="563" r:id="rId4"/>
    <p:sldId id="564" r:id="rId5"/>
    <p:sldId id="566" r:id="rId6"/>
    <p:sldId id="567" r:id="rId7"/>
    <p:sldId id="570" r:id="rId8"/>
    <p:sldId id="568" r:id="rId9"/>
    <p:sldId id="571" r:id="rId10"/>
    <p:sldId id="628" r:id="rId11"/>
    <p:sldId id="569" r:id="rId12"/>
    <p:sldId id="297" r:id="rId13"/>
    <p:sldId id="575" r:id="rId14"/>
    <p:sldId id="631" r:id="rId15"/>
    <p:sldId id="630" r:id="rId16"/>
    <p:sldId id="632" r:id="rId17"/>
    <p:sldId id="633" r:id="rId18"/>
    <p:sldId id="634" r:id="rId19"/>
    <p:sldId id="636" r:id="rId20"/>
    <p:sldId id="635" r:id="rId21"/>
    <p:sldId id="637" r:id="rId22"/>
    <p:sldId id="638" r:id="rId23"/>
    <p:sldId id="639" r:id="rId24"/>
    <p:sldId id="640" r:id="rId25"/>
    <p:sldId id="642" r:id="rId26"/>
    <p:sldId id="641" r:id="rId27"/>
    <p:sldId id="643" r:id="rId28"/>
    <p:sldId id="644" r:id="rId29"/>
    <p:sldId id="645" r:id="rId30"/>
    <p:sldId id="647" r:id="rId31"/>
    <p:sldId id="646" r:id="rId32"/>
    <p:sldId id="648" r:id="rId33"/>
    <p:sldId id="649" r:id="rId34"/>
    <p:sldId id="650" r:id="rId35"/>
    <p:sldId id="507" r:id="rId36"/>
  </p:sldIdLst>
  <p:sldSz cx="9144000" cy="5143500" type="screen16x9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ヒラギノ角ゴ Pro W3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ヒラギノ角ゴ Pro W3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ヒラギノ角ゴ Pro W3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ヒラギノ角ゴ Pro W3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ヒラギノ角ゴ Pro W3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ヒラギノ角ゴ Pro W3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ヒラギノ角ゴ Pro W3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ヒラギノ角ゴ Pro W3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ヒラギノ角ゴ Pro W3" charset="-128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C523255B-E7E0-4CCD-92E2-4EE8500A2BFF}">
          <p14:sldIdLst>
            <p14:sldId id="256"/>
          </p14:sldIdLst>
        </p14:section>
        <p14:section name="Metabolomics" id="{5867151F-1868-415B-832E-E1AE2972304E}">
          <p14:sldIdLst>
            <p14:sldId id="563"/>
            <p14:sldId id="564"/>
            <p14:sldId id="566"/>
            <p14:sldId id="567"/>
            <p14:sldId id="570"/>
          </p14:sldIdLst>
        </p14:section>
        <p14:section name="LC-MS/MS" id="{D69AADF4-97CC-4093-9F1A-F43472D6B18E}">
          <p14:sldIdLst>
            <p14:sldId id="568"/>
            <p14:sldId id="571"/>
            <p14:sldId id="628"/>
            <p14:sldId id="569"/>
            <p14:sldId id="297"/>
          </p14:sldIdLst>
        </p14:section>
        <p14:section name="DIA Data" id="{5F31A390-523A-4461-B748-EB351A2CFF9D}">
          <p14:sldIdLst>
            <p14:sldId id="575"/>
            <p14:sldId id="631"/>
            <p14:sldId id="630"/>
            <p14:sldId id="632"/>
            <p14:sldId id="633"/>
          </p14:sldIdLst>
        </p14:section>
        <p14:section name="Methods" id="{2E422E7D-476A-4083-ADBC-5A8DD24BBC09}">
          <p14:sldIdLst>
            <p14:sldId id="634"/>
            <p14:sldId id="636"/>
            <p14:sldId id="635"/>
            <p14:sldId id="637"/>
            <p14:sldId id="638"/>
            <p14:sldId id="639"/>
            <p14:sldId id="640"/>
          </p14:sldIdLst>
        </p14:section>
        <p14:section name="Results" id="{F021A5A5-0110-42ED-B5E1-4591D5F33F1F}">
          <p14:sldIdLst>
            <p14:sldId id="642"/>
            <p14:sldId id="641"/>
            <p14:sldId id="643"/>
            <p14:sldId id="644"/>
            <p14:sldId id="645"/>
            <p14:sldId id="647"/>
            <p14:sldId id="646"/>
            <p14:sldId id="648"/>
            <p14:sldId id="649"/>
            <p14:sldId id="650"/>
          </p14:sldIdLst>
        </p14:section>
        <p14:section name="Any Questions?" id="{C5902475-C7B7-4403-96BF-4862AA94AD81}">
          <p14:sldIdLst>
            <p14:sldId id="50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0000FF"/>
    <a:srgbClr val="38761D"/>
    <a:srgbClr val="00AA6D"/>
    <a:srgbClr val="080808"/>
    <a:srgbClr val="000000"/>
    <a:srgbClr val="0067A7"/>
    <a:srgbClr val="00355F"/>
    <a:srgbClr val="032952"/>
    <a:srgbClr val="0038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2B087FB-4DE9-4453-8F71-15DBAEA3B0A3}" v="700" dt="2024-12-13T16:39:26.96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777" autoAdjust="0"/>
    <p:restoredTop sz="95226" autoAdjust="0"/>
  </p:normalViewPr>
  <p:slideViewPr>
    <p:cSldViewPr>
      <p:cViewPr>
        <p:scale>
          <a:sx n="86" d="100"/>
          <a:sy n="86" d="100"/>
        </p:scale>
        <p:origin x="27" y="33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4" d="100"/>
        <a:sy n="84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microsoft.com/office/2015/10/relationships/revisionInfo" Target="revisionInfo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7433B5-D728-E146-B948-C37A5EC05FB8}" type="datetimeFigureOut">
              <a:rPr lang="en-US" smtClean="0"/>
              <a:t>12/13/2024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A02F00-C535-204F-B4B5-528FB2DC4F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5619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A02F00-C535-204F-B4B5-528FB2DC4FE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3124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A02F00-C535-204F-B4B5-528FB2DC4FE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158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75a84d740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75a84d740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4A02F00-C535-204F-B4B5-528FB2DC4FE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ヒラギノ角ゴ Pro W3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ヒラギノ角ゴ Pro W3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319416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6A790B-D690-A9CB-8A8B-27B0C3DCDE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E389AFA-731D-3568-A976-CB69BA644F0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778116B-B503-90C4-5DF8-1BDD9CB7DF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44B297-E9B7-5535-C0D0-CD63C4C912C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4A02F00-C535-204F-B4B5-528FB2DC4FE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ヒラギノ角ゴ Pro W3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ヒラギノ角ゴ Pro W3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51218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411DEE-3A7E-F629-84E7-731601B2C8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6858FBA-1D84-0DE5-7B9C-BFAC588EC55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CD2A44E-5689-E81F-00C8-55506EC48A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B6D243-5DB3-398E-2959-45775453078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4A02F00-C535-204F-B4B5-528FB2DC4FE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ヒラギノ角ゴ Pro W3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ヒラギノ角ゴ Pro W3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952375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4C4C4D-15DA-BB2D-FEFF-09D30C1EF8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98EFB0E-334E-BFD7-CF1D-9091317CFB8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4AAD3D7-B9F9-D114-9194-968FA6B36B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A83C6F-5203-1EFD-4736-B2C235B8D6A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4A02F00-C535-204F-B4B5-528FB2DC4FE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ヒラギノ角ゴ Pro W3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ヒラギノ角ゴ Pro W3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26028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2EAFA4-6BE8-A30A-B45B-EB9E20DEFF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87E80B7-3B88-5073-5D7B-408A3B774CB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84896F2-C20F-2BEB-DB59-F68C7049B1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C2124A-F6AF-3FA0-9A00-89FCCBE1C4D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4A02F00-C535-204F-B4B5-528FB2DC4FE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ヒラギノ角ゴ Pro W3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ヒラギノ角ゴ Pro W3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12326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33EB7F-6ED0-935D-542C-34EC1D911C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33A8E18-F03B-7180-4F7C-5D43E99B6E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7FA095A-B3C3-3463-F86B-0BCEFE0F22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9AE7F6-D4CF-CEBE-9903-393DE13B1E4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4A02F00-C535-204F-B4B5-528FB2DC4FE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ヒラギノ角ゴ Pro W3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ヒラギノ角ゴ Pro W3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254342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99D01D-D9AB-2F2C-F638-D4A4E43E72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B34B8F6-879D-14A8-2EAA-35A532CE8F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77E09AF-E182-B368-A9EE-2BBCC9E1E8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4193DC-09D7-9FFA-F9D4-1EAA75E6469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4A02F00-C535-204F-B4B5-528FB2DC4FE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ヒラギノ角ゴ Pro W3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ヒラギノ角ゴ Pro W3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295677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F887F8-E143-5A17-ED0D-DBC93B2984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218D703-0C9A-933E-B237-871E78E0B19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A52CFFE-6DE4-0B60-C2B4-CF725EB334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B5A5C7-972F-A9A6-754C-76EF2E48DB3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4A02F00-C535-204F-B4B5-528FB2DC4FE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ヒラギノ角ゴ Pro W3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ヒラギノ角ゴ Pro W3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420127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A02F00-C535-204F-B4B5-528FB2DC4FE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36054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E8657F-22AE-9B83-69A1-39561707B2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5E46BE7-0C83-F16A-9CC2-3A91789E57A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A4C4C2B-2A5B-7945-9149-87D98E3CC2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205A16-FCAF-0E92-EB9F-1E3C3A733EB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4A02F00-C535-204F-B4B5-528FB2DC4FE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ヒラギノ角ゴ Pro W3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ヒラギノ角ゴ Pro W3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5959599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4FFAE7-C3FA-071A-D319-CB460506CC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CA1D614-8369-B543-86ED-F5024E1BD0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72C7D1D-42CF-157D-E2F8-3DFFAF8386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856DEA-D47D-7269-84AF-3E67D162DC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4A02F00-C535-204F-B4B5-528FB2DC4FE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ヒラギノ角ゴ Pro W3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ヒラギノ角ゴ Pro W3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5614968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8BE717-2F84-0AB1-9203-600EB9FDAC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714AE57-D2AD-B50E-3B2C-2700A162DF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8E89407-7787-7C40-7472-E224FD83C4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6C8D80-68F7-A031-FA15-224C993F519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4A02F00-C535-204F-B4B5-528FB2DC4FE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ヒラギノ角ゴ Pro W3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ヒラギノ角ゴ Pro W3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4517827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40BC7B-CA68-F1BA-9A73-5085657BE6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DCFB165-6D87-A350-6FB0-CB58E88B1E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F481BA5-0AB5-C18B-7683-A0DA21AFEC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DED6F4-86B2-400A-2A99-AED36EE1CED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4A02F00-C535-204F-B4B5-528FB2DC4FE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ヒラギノ角ゴ Pro W3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ヒラギノ角ゴ Pro W3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1071181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60B95A-F552-4156-C85F-DA73710945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D741263-23CF-EB49-6AA3-4633A70519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88296DD-4D4C-AB6F-847D-E76A7C8EB9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42A7E5-C3BF-C5A7-E3DB-6C6DA64D239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4A02F00-C535-204F-B4B5-528FB2DC4FE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ヒラギノ角ゴ Pro W3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ヒラギノ角ゴ Pro W3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9630160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C98F0B-A602-4CA8-6952-836280182F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A169854-F8FE-1781-F9E2-CEE226C7C2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760AD68-0813-B349-3309-7B40722D4B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B4C26A-9072-229E-992C-F4E4470E00A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4A02F00-C535-204F-B4B5-528FB2DC4FE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ヒラギノ角ゴ Pro W3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ヒラギノ角ゴ Pro W3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4108351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24D556-3645-9CCA-5A1C-9B11A55D4B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A122ED1-1C1F-7322-B0B6-8A47C7271AA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49DE8E7-FFDA-591E-8CAF-8567F4CD9C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0DCC93-0179-F88D-995B-1EA2DF61171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4A02F00-C535-204F-B4B5-528FB2DC4FE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ヒラギノ角ゴ Pro W3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ヒラギノ角ゴ Pro W3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4528928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B0F5AA-A937-B184-7F8D-AB2C826496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C3FA6AD-17F6-0147-02D0-52ADE158F23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E28ED43-7FC3-929B-5AA3-A83FE9E1A3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DA2324-C57F-8ABA-9AB0-79114EE798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4A02F00-C535-204F-B4B5-528FB2DC4FE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ヒラギノ角ゴ Pro W3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ヒラギノ角ゴ Pro W3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6966324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689A8C-7ACB-F0CF-F4D0-4123CCA42D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494982B-6F5E-3755-0555-CA6690BB58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DFD35E9-E696-DF86-2587-370C747C0C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ECC7C0-3E60-5E18-7686-93562DBE03C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4A02F00-C535-204F-B4B5-528FB2DC4FE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ヒラギノ角ゴ Pro W3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ヒラギノ角ゴ Pro W3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4424761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72E3DF-0014-26B7-5934-3D096D42E2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7779FB8-6BF8-2F1A-1CE0-F2C2EF7E3B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878A139-9329-D015-16D9-63803F3667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E64702-04AB-983C-9D93-383D25417C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4A02F00-C535-204F-B4B5-528FB2DC4FE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ヒラギノ角ゴ Pro W3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ヒラギノ角ゴ Pro W3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07839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4A02F00-C535-204F-B4B5-528FB2DC4FE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ヒラギノ角ゴ Pro W3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ヒラギノ角ゴ Pro W3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9909835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1AD9E8-68B0-4A4E-03C2-5CAA48805F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E989757-37F4-0067-6781-860EF8A04C9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0485BC5-947D-8314-4101-B453634FEB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59B54A-00C9-4EE4-95C7-DFB7F1C62A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4A02F00-C535-204F-B4B5-528FB2DC4FE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ヒラギノ角ゴ Pro W3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ヒラギノ角ゴ Pro W3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5667580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343DFC-210F-719D-8278-1A7390EE95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3D59E09-C50C-E8BC-1B6C-323E53814A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3B5FDBA-DDF2-913F-ECD0-560724A26D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C4C4BB-ADC3-B0B6-F403-C55E3640BE2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4A02F00-C535-204F-B4B5-528FB2DC4FE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ヒラギノ角ゴ Pro W3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ヒラギノ角ゴ Pro W3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2988766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994CFC-E8ED-87AA-60EA-36DC76A857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CF2421B-775F-131B-BB09-C2DD2AA101E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87B792D-646E-5AC7-C25C-88D84D9FA0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870B59-00C8-3429-7415-6FEC3DA547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4A02F00-C535-204F-B4B5-528FB2DC4FE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ヒラギノ角ゴ Pro W3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ヒラギノ角ゴ Pro W3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2140915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086378-9545-E549-52C5-6EDCE274B2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B0AE9FF-88A3-5CF2-983F-7F8728E6C77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3808202-CDF7-4315-DBF4-24DAC130A0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881F2C-EAE3-0E76-D6F8-0ED2FDC7255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4A02F00-C535-204F-B4B5-528FB2DC4FE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ヒラギノ角ゴ Pro W3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ヒラギノ角ゴ Pro W3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6345109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A02F00-C535-204F-B4B5-528FB2DC4FE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797613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4A02F00-C535-204F-B4B5-528FB2DC4FE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ヒラギノ角ゴ Pro W3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ヒラギノ角ゴ Pro W3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543673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4A02F00-C535-204F-B4B5-528FB2DC4FE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ヒラギノ角ゴ Pro W3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ヒラギノ角ゴ Pro W3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478875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4A02F00-C535-204F-B4B5-528FB2DC4FE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ヒラギノ角ゴ Pro W3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ヒラギノ角ゴ Pro W3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506541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A02F00-C535-204F-B4B5-528FB2DC4FE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8975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A02F00-C535-204F-B4B5-528FB2DC4FE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3215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A02F00-C535-204F-B4B5-528FB2DC4FE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32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 bwMode="auto">
          <a:xfrm>
            <a:off x="564874" y="1203599"/>
            <a:ext cx="3719094" cy="3715612"/>
          </a:xfrm>
          <a:prstGeom prst="rect">
            <a:avLst/>
          </a:prstGeom>
          <a:solidFill>
            <a:schemeClr val="bg1">
              <a:alpha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39551" y="1203599"/>
            <a:ext cx="3744417" cy="50405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sz="2400" dirty="0"/>
              <a:t>Title: Font size 24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>
          <a:xfrm>
            <a:off x="539551" y="1851671"/>
            <a:ext cx="3744417" cy="3096343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sz="1400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663491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B9978F3-40AA-B047-B077-E6C1CE004D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7814" y="1243445"/>
            <a:ext cx="4972050" cy="592282"/>
          </a:xfrm>
        </p:spPr>
        <p:txBody>
          <a:bodyPr/>
          <a:lstStyle>
            <a:lvl1pPr algn="l">
              <a:defRPr/>
            </a:lvl1pPr>
          </a:lstStyle>
          <a:p>
            <a:endParaRPr lang="en-GB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157762F7-94EF-0744-BA0E-BF26083BC292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517923" y="2262188"/>
            <a:ext cx="4260056" cy="466725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065035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C5A3FE5F-792E-894C-96F2-B918CA1BC69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94676" y="1279007"/>
            <a:ext cx="8325473" cy="3555320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0035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800">
                <a:solidFill>
                  <a:srgbClr val="0035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800" b="0">
                <a:solidFill>
                  <a:srgbClr val="0035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>
                <a:solidFill>
                  <a:srgbClr val="0035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800">
                <a:solidFill>
                  <a:srgbClr val="0035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 dirty="0"/>
              <a:t>Body text Arial 24pt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0113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qu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271271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FA2E3E9-8DBB-5745-BD29-CD970B695CE6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noFill/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25300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 bwMode="auto">
          <a:xfrm>
            <a:off x="564874" y="1203599"/>
            <a:ext cx="3719094" cy="3715612"/>
          </a:xfrm>
          <a:prstGeom prst="rect">
            <a:avLst/>
          </a:prstGeom>
          <a:solidFill>
            <a:schemeClr val="bg1">
              <a:alpha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39551" y="1203599"/>
            <a:ext cx="3744417" cy="50405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sz="2400" dirty="0"/>
              <a:t>Title: Font size 24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>
          <a:xfrm>
            <a:off x="539551" y="1851671"/>
            <a:ext cx="3744417" cy="3096343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sz="1400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17478152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B9978F3-40AA-B047-B077-E6C1CE004D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7814" y="1243445"/>
            <a:ext cx="4972050" cy="592282"/>
          </a:xfrm>
        </p:spPr>
        <p:txBody>
          <a:bodyPr/>
          <a:lstStyle>
            <a:lvl1pPr algn="l">
              <a:defRPr/>
            </a:lvl1pPr>
          </a:lstStyle>
          <a:p>
            <a:endParaRPr lang="en-GB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157762F7-94EF-0744-BA0E-BF26083BC292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517923" y="2262188"/>
            <a:ext cx="4260056" cy="466725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097001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189" lvl="0" indent="-342892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378" lvl="1" indent="-317492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566" lvl="2" indent="-317492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754" lvl="3" indent="-317492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5943" lvl="4" indent="-317492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132" lvl="5" indent="-317492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320" lvl="6" indent="-317492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509" lvl="7" indent="-317492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697" lvl="8" indent="-317492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3070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83BB4406-02B4-284F-84C5-A21F22E6BA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1928" y="400210"/>
            <a:ext cx="6908222" cy="666590"/>
          </a:xfrm>
        </p:spPr>
        <p:txBody>
          <a:bodyPr>
            <a:normAutofit/>
          </a:bodyPr>
          <a:lstStyle>
            <a:lvl1pPr algn="l">
              <a:defRPr sz="2100"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11" name="Content Placeholder 7">
            <a:extLst>
              <a:ext uri="{FF2B5EF4-FFF2-40B4-BE49-F238E27FC236}">
                <a16:creationId xmlns:a16="http://schemas.microsoft.com/office/drawing/2014/main" id="{5FEA054A-F191-E34B-8C26-BA11F3F0C09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14312" y="1220391"/>
            <a:ext cx="8605838" cy="345519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3825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l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0127" y="273844"/>
            <a:ext cx="6535223" cy="780257"/>
          </a:xfrm>
        </p:spPr>
        <p:txBody>
          <a:bodyPr/>
          <a:lstStyle>
            <a:lvl1pPr algn="l">
              <a:defRPr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206500"/>
            <a:ext cx="3886200" cy="342622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206500"/>
            <a:ext cx="3886200" cy="342622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110034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9787" y="273844"/>
            <a:ext cx="6526754" cy="994172"/>
          </a:xfrm>
        </p:spPr>
        <p:txBody>
          <a:bodyPr/>
          <a:lstStyle>
            <a:lvl1pPr algn="l">
              <a:defRPr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656691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97420DD-2415-454D-AA0F-DBDA719CBD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1928" y="400210"/>
            <a:ext cx="6908222" cy="666590"/>
          </a:xfrm>
        </p:spPr>
        <p:txBody>
          <a:bodyPr>
            <a:normAutofit/>
          </a:bodyPr>
          <a:lstStyle>
            <a:lvl1pPr algn="l">
              <a:defRPr sz="2100"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502304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6260" y="1592757"/>
            <a:ext cx="3020377" cy="1200150"/>
          </a:xfrm>
        </p:spPr>
        <p:txBody>
          <a:bodyPr anchor="t">
            <a:normAutofit/>
          </a:bodyPr>
          <a:lstStyle>
            <a:lvl1pPr algn="l">
              <a:defRPr sz="2100"/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56260" y="2950669"/>
            <a:ext cx="3022759" cy="1451072"/>
          </a:xfrm>
        </p:spPr>
        <p:txBody>
          <a:bodyPr/>
          <a:lstStyle>
            <a:lvl1pPr marL="0" indent="0">
              <a:buNone/>
              <a:defRPr sz="18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906019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3" Type="http://schemas.openxmlformats.org/officeDocument/2006/relationships/slideLayout" Target="../slideLayouts/slideLayout7.xml"/><Relationship Id="rId7" Type="http://schemas.openxmlformats.org/officeDocument/2006/relationships/slideLayout" Target="../slideLayouts/slideLayout11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9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564874" y="1203599"/>
            <a:ext cx="3719094" cy="3715612"/>
          </a:xfrm>
          <a:prstGeom prst="rect">
            <a:avLst/>
          </a:prstGeom>
          <a:solidFill>
            <a:schemeClr val="bg1">
              <a:alpha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" name="Rectangle 3"/>
          <p:cNvSpPr/>
          <p:nvPr userDrawn="1"/>
        </p:nvSpPr>
        <p:spPr bwMode="auto">
          <a:xfrm>
            <a:off x="564874" y="1203599"/>
            <a:ext cx="3719094" cy="3715612"/>
          </a:xfrm>
          <a:prstGeom prst="rect">
            <a:avLst/>
          </a:prstGeom>
          <a:solidFill>
            <a:schemeClr val="bg1">
              <a:alpha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65" r:id="rId1"/>
    <p:sldLayoutId id="2147483866" r:id="rId2"/>
    <p:sldLayoutId id="2147483867" r:id="rId3"/>
    <p:sldLayoutId id="2147483892" r:id="rId4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 b="1" spc="-10">
          <a:solidFill>
            <a:srgbClr val="483F6A"/>
          </a:solidFill>
          <a:latin typeface="Times New Roman"/>
          <a:ea typeface="ヒラギノ角ゴ Pro W3" charset="0"/>
          <a:cs typeface="Times New Roman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rgbClr val="483F6A"/>
          </a:solidFill>
          <a:latin typeface="Times New Roman" charset="0"/>
          <a:ea typeface="ヒラギノ角ゴ Pro W3" charset="0"/>
          <a:cs typeface="Times New Roman" pitchFamily="18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rgbClr val="483F6A"/>
          </a:solidFill>
          <a:latin typeface="Times New Roman" charset="0"/>
          <a:ea typeface="ヒラギノ角ゴ Pro W3" charset="0"/>
          <a:cs typeface="Times New Roman" pitchFamily="18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rgbClr val="483F6A"/>
          </a:solidFill>
          <a:latin typeface="Times New Roman" charset="0"/>
          <a:ea typeface="ヒラギノ角ゴ Pro W3" charset="0"/>
          <a:cs typeface="Times New Roman" pitchFamily="18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rgbClr val="483F6A"/>
          </a:solidFill>
          <a:latin typeface="Times New Roman" charset="0"/>
          <a:ea typeface="ヒラギノ角ゴ Pro W3" charset="0"/>
          <a:cs typeface="Times New Roman" pitchFamily="18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0213B"/>
          </a:solidFill>
          <a:latin typeface="Arial" charset="0"/>
          <a:ea typeface="ＭＳ Ｐゴシック" charset="-128"/>
          <a:cs typeface="ＭＳ Ｐゴシック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0213B"/>
          </a:solidFill>
          <a:latin typeface="Arial" charset="0"/>
          <a:ea typeface="ＭＳ Ｐゴシック" charset="-128"/>
          <a:cs typeface="ＭＳ Ｐゴシック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0213B"/>
          </a:solidFill>
          <a:latin typeface="Arial" charset="0"/>
          <a:ea typeface="ＭＳ Ｐゴシック" charset="-128"/>
          <a:cs typeface="ＭＳ Ｐゴシック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0213B"/>
          </a:solidFill>
          <a:latin typeface="Arial" charset="0"/>
          <a:ea typeface="ＭＳ Ｐゴシック" charset="-128"/>
          <a:cs typeface="ＭＳ Ｐゴシック" charset="-128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defRPr sz="1600">
          <a:solidFill>
            <a:srgbClr val="4F5961"/>
          </a:solidFill>
          <a:latin typeface="+mn-lt"/>
          <a:ea typeface="ヒラギノ角ゴ Pro W3" charset="0"/>
          <a:cs typeface="ヒラギノ角ゴ Pro W3" charset="0"/>
        </a:defRPr>
      </a:lvl1pPr>
      <a:lvl2pPr marL="457200" algn="l" rtl="0" eaLnBrk="1" fontAlgn="base" hangingPunct="1">
        <a:spcBef>
          <a:spcPct val="20000"/>
        </a:spcBef>
        <a:spcAft>
          <a:spcPct val="0"/>
        </a:spcAft>
        <a:defRPr sz="1200">
          <a:solidFill>
            <a:srgbClr val="00213B"/>
          </a:solidFill>
          <a:latin typeface="+mn-lt"/>
          <a:ea typeface="ヒラギノ角ゴ Pro W3" charset="0"/>
          <a:cs typeface="ＭＳ Ｐゴシック" charset="0"/>
        </a:defRPr>
      </a:lvl2pPr>
      <a:lvl3pPr marL="914400" algn="l" rtl="0" eaLnBrk="1" fontAlgn="base" hangingPunct="1">
        <a:spcBef>
          <a:spcPct val="20000"/>
        </a:spcBef>
        <a:spcAft>
          <a:spcPct val="0"/>
        </a:spcAft>
        <a:defRPr sz="1200" b="1">
          <a:solidFill>
            <a:srgbClr val="00213B"/>
          </a:solidFill>
          <a:latin typeface="+mn-lt"/>
          <a:ea typeface="ＭＳ Ｐゴシック" charset="0"/>
          <a:cs typeface="ＭＳ Ｐゴシック" charset="0"/>
        </a:defRPr>
      </a:lvl3pPr>
      <a:lvl4pPr marL="1371600" algn="l" rtl="0" eaLnBrk="1" fontAlgn="base" hangingPunct="1">
        <a:spcBef>
          <a:spcPct val="20000"/>
        </a:spcBef>
        <a:spcAft>
          <a:spcPct val="0"/>
        </a:spcAft>
        <a:defRPr sz="1200">
          <a:solidFill>
            <a:srgbClr val="00213B"/>
          </a:solidFill>
          <a:latin typeface="+mn-lt"/>
          <a:ea typeface="ＭＳ Ｐゴシック" charset="0"/>
          <a:cs typeface="ＭＳ Ｐゴシック" charset="0"/>
        </a:defRPr>
      </a:lvl4pPr>
      <a:lvl5pPr marL="1828800" algn="l" rtl="0" eaLnBrk="1" fontAlgn="base" hangingPunct="1">
        <a:spcBef>
          <a:spcPct val="20000"/>
        </a:spcBef>
        <a:spcAft>
          <a:spcPct val="0"/>
        </a:spcAft>
        <a:defRPr sz="1200">
          <a:solidFill>
            <a:srgbClr val="00213B"/>
          </a:solidFill>
          <a:latin typeface="+mn-lt"/>
          <a:ea typeface="ＭＳ Ｐゴシック" charset="0"/>
          <a:cs typeface="ＭＳ Ｐゴシック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rgbClr val="00213B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rgbClr val="00213B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rgbClr val="00213B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rgbClr val="00213B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133850" y="510778"/>
            <a:ext cx="4381500" cy="7572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624FB1-CB24-4B4C-BFD4-AD276D9A4059}" type="datetimeFigureOut">
              <a:rPr lang="en-GB" smtClean="0"/>
              <a:t>13/12/2024</a:t>
            </a:fld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19F3F6-C255-4AC5-91C2-3F61B6509B36}" type="slidenum">
              <a:rPr lang="en-GB" smtClean="0"/>
              <a:t>‹#›</a:t>
            </a:fld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6262A0F-9E49-6B4D-94F3-647B33A25A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6417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3" r:id="rId1"/>
    <p:sldLayoutId id="2147483884" r:id="rId2"/>
    <p:sldLayoutId id="2147483885" r:id="rId3"/>
    <p:sldLayoutId id="2147483886" r:id="rId4"/>
    <p:sldLayoutId id="2147483887" r:id="rId5"/>
    <p:sldLayoutId id="2147483888" r:id="rId6"/>
    <p:sldLayoutId id="2147483889" r:id="rId7"/>
    <p:sldLayoutId id="2147483890" r:id="rId8"/>
    <p:sldLayoutId id="2147483891" r:id="rId9"/>
  </p:sldLayoutIdLst>
  <p:txStyles>
    <p:titleStyle>
      <a:lvl1pPr algn="r" defTabSz="685800" rtl="0" eaLnBrk="1" latinLnBrk="0" hangingPunct="1">
        <a:lnSpc>
          <a:spcPct val="90000"/>
        </a:lnSpc>
        <a:spcBef>
          <a:spcPct val="0"/>
        </a:spcBef>
        <a:buNone/>
        <a:defRPr sz="2100" b="1" kern="1200">
          <a:solidFill>
            <a:schemeClr val="accent1">
              <a:lumMod val="50000"/>
            </a:schemeClr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1800" kern="1200">
          <a:solidFill>
            <a:schemeClr val="accent1">
              <a:lumMod val="5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accent1">
              <a:lumMod val="5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accent1">
              <a:lumMod val="5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accent1">
              <a:lumMod val="5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accent1">
              <a:lumMod val="5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3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3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3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Relationship Id="rId5" Type="http://schemas.openxmlformats.org/officeDocument/2006/relationships/hyperlink" Target="https://github.com/vinnydavies/presentations" TargetMode="External"/><Relationship Id="rId4" Type="http://schemas.openxmlformats.org/officeDocument/2006/relationships/hyperlink" Target="mailto:Vinny.Davies@Glasgow.ac.uk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3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he Gilbert Scott Building">
            <a:extLst>
              <a:ext uri="{FF2B5EF4-FFF2-40B4-BE49-F238E27FC236}">
                <a16:creationId xmlns:a16="http://schemas.microsoft.com/office/drawing/2014/main" id="{E1048C9E-FD83-5065-AB12-61A24A1258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013"/>
            <a:ext cx="9144000" cy="520454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7814" y="1243444"/>
            <a:ext cx="5566354" cy="1184289"/>
          </a:xfrm>
        </p:spPr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b="0" dirty="0">
                <a:effectLst/>
              </a:rPr>
            </a:br>
            <a:br>
              <a:rPr lang="en-US" dirty="0"/>
            </a:b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6D4B5D-42CE-4231-8E29-1383C4683473}"/>
              </a:ext>
            </a:extLst>
          </p:cNvPr>
          <p:cNvSpPr txBox="1"/>
          <p:nvPr/>
        </p:nvSpPr>
        <p:spPr>
          <a:xfrm>
            <a:off x="517814" y="1243444"/>
            <a:ext cx="6084168" cy="2223686"/>
          </a:xfrm>
          <a:prstGeom prst="rect">
            <a:avLst/>
          </a:prstGeom>
          <a:solidFill>
            <a:schemeClr val="bg1">
              <a:alpha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3560"/>
                </a:solidFill>
              </a:rPr>
              <a:t>Statistical and machine learning models for resolving metabolomics spectra</a:t>
            </a:r>
          </a:p>
          <a:p>
            <a:endParaRPr lang="en-US" sz="1050" b="1" dirty="0">
              <a:solidFill>
                <a:srgbClr val="003560"/>
              </a:solidFill>
            </a:endParaRPr>
          </a:p>
          <a:p>
            <a:r>
              <a:rPr lang="en-US" sz="2000" b="1" dirty="0">
                <a:solidFill>
                  <a:srgbClr val="003560"/>
                </a:solidFill>
              </a:rPr>
              <a:t>Dr Vinny Davies, University of Glasgow</a:t>
            </a:r>
          </a:p>
          <a:p>
            <a:endParaRPr lang="en-US" sz="2000" b="1" dirty="0">
              <a:solidFill>
                <a:srgbClr val="003560"/>
              </a:solidFill>
            </a:endParaRPr>
          </a:p>
          <a:p>
            <a:r>
              <a:rPr lang="en-US" sz="2000" b="1" dirty="0">
                <a:solidFill>
                  <a:srgbClr val="003560"/>
                </a:solidFill>
              </a:rPr>
              <a:t>Joint work with Nikolaos Terzis, Andrew Elliott, </a:t>
            </a:r>
            <a:r>
              <a:rPr lang="en-US" sz="2000" b="1" dirty="0" err="1">
                <a:solidFill>
                  <a:srgbClr val="003560"/>
                </a:solidFill>
              </a:rPr>
              <a:t>Rónán</a:t>
            </a:r>
            <a:r>
              <a:rPr lang="en-US" sz="2000" b="1" dirty="0">
                <a:solidFill>
                  <a:srgbClr val="003560"/>
                </a:solidFill>
              </a:rPr>
              <a:t> Daly, Joe Wandy, Justin JJ van der Hooft</a:t>
            </a:r>
          </a:p>
        </p:txBody>
      </p:sp>
    </p:spTree>
    <p:extLst>
      <p:ext uri="{BB962C8B-B14F-4D97-AF65-F5344CB8AC3E}">
        <p14:creationId xmlns:p14="http://schemas.microsoft.com/office/powerpoint/2010/main" val="42441715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0795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7505" y="1203598"/>
            <a:ext cx="849694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Samples can be extremely varied, but standard option is blood, urine, </a:t>
            </a:r>
            <a:r>
              <a:rPr lang="en-US" sz="2000" dirty="0" err="1"/>
              <a:t>etc</a:t>
            </a:r>
            <a:r>
              <a:rPr lang="en-US" sz="2000" dirty="0"/>
              <a:t> – We use beer!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No data protection issues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Cheap and easily available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Similar enough for method development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F32F57-C63B-4EDD-A97D-76B24E98FC2F}"/>
              </a:ext>
            </a:extLst>
          </p:cNvPr>
          <p:cNvSpPr txBox="1"/>
          <p:nvPr/>
        </p:nvSpPr>
        <p:spPr>
          <a:xfrm>
            <a:off x="2195736" y="228585"/>
            <a:ext cx="57606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Metabolomics Mass Spectrometry Experiments</a:t>
            </a:r>
            <a:endParaRPr lang="en-GB" sz="1400" dirty="0">
              <a:solidFill>
                <a:srgbClr val="003560"/>
              </a:solidFill>
            </a:endParaRP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AE8477E4-C006-0C0B-CC23-B6E93FD50D94}"/>
              </a:ext>
            </a:extLst>
          </p:cNvPr>
          <p:cNvGrpSpPr/>
          <p:nvPr/>
        </p:nvGrpSpPr>
        <p:grpSpPr>
          <a:xfrm>
            <a:off x="6567100" y="2571749"/>
            <a:ext cx="2227214" cy="2336023"/>
            <a:chOff x="7791065" y="3424371"/>
            <a:chExt cx="2626357" cy="3040417"/>
          </a:xfrm>
        </p:grpSpPr>
        <p:sp>
          <p:nvSpPr>
            <p:cNvPr id="23" name="Google Shape;66;p14">
              <a:extLst>
                <a:ext uri="{FF2B5EF4-FFF2-40B4-BE49-F238E27FC236}">
                  <a16:creationId xmlns:a16="http://schemas.microsoft.com/office/drawing/2014/main" id="{30935A30-B8E4-AAD5-2668-F4F3334AFBE4}"/>
                </a:ext>
              </a:extLst>
            </p:cNvPr>
            <p:cNvSpPr/>
            <p:nvPr/>
          </p:nvSpPr>
          <p:spPr>
            <a:xfrm>
              <a:off x="7827196" y="3424371"/>
              <a:ext cx="2590226" cy="3040417"/>
            </a:xfrm>
            <a:prstGeom prst="rect">
              <a:avLst/>
            </a:prstGeom>
            <a:solidFill>
              <a:srgbClr val="FCE5C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4" name="Google Shape;67;p14">
              <a:extLst>
                <a:ext uri="{FF2B5EF4-FFF2-40B4-BE49-F238E27FC236}">
                  <a16:creationId xmlns:a16="http://schemas.microsoft.com/office/drawing/2014/main" id="{F3B7CF5D-64E7-44D4-D8E0-1151D70DE41E}"/>
                </a:ext>
              </a:extLst>
            </p:cNvPr>
            <p:cNvCxnSpPr/>
            <p:nvPr/>
          </p:nvCxnSpPr>
          <p:spPr>
            <a:xfrm flipH="1">
              <a:off x="8356115" y="4012595"/>
              <a:ext cx="11989" cy="1556409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" name="Google Shape;68;p14">
              <a:extLst>
                <a:ext uri="{FF2B5EF4-FFF2-40B4-BE49-F238E27FC236}">
                  <a16:creationId xmlns:a16="http://schemas.microsoft.com/office/drawing/2014/main" id="{1615A660-9E6D-C0DE-C4CE-043B91D9E0BD}"/>
                </a:ext>
              </a:extLst>
            </p:cNvPr>
            <p:cNvCxnSpPr/>
            <p:nvPr/>
          </p:nvCxnSpPr>
          <p:spPr>
            <a:xfrm>
              <a:off x="8344070" y="5569044"/>
              <a:ext cx="1899210" cy="14557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" name="Google Shape;69;p14">
              <a:extLst>
                <a:ext uri="{FF2B5EF4-FFF2-40B4-BE49-F238E27FC236}">
                  <a16:creationId xmlns:a16="http://schemas.microsoft.com/office/drawing/2014/main" id="{A04F57EA-7108-8B29-AEF5-7BC42FC7EB9A}"/>
                </a:ext>
              </a:extLst>
            </p:cNvPr>
            <p:cNvCxnSpPr>
              <a:cxnSpLocks/>
            </p:cNvCxnSpPr>
            <p:nvPr/>
          </p:nvCxnSpPr>
          <p:spPr>
            <a:xfrm>
              <a:off x="8608516" y="4230255"/>
              <a:ext cx="0" cy="1338898"/>
            </a:xfrm>
            <a:prstGeom prst="straightConnector1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" name="Google Shape;70;p14">
              <a:extLst>
                <a:ext uri="{FF2B5EF4-FFF2-40B4-BE49-F238E27FC236}">
                  <a16:creationId xmlns:a16="http://schemas.microsoft.com/office/drawing/2014/main" id="{751C205B-D50B-8BC7-FE7C-1918838CB727}"/>
                </a:ext>
              </a:extLst>
            </p:cNvPr>
            <p:cNvCxnSpPr/>
            <p:nvPr/>
          </p:nvCxnSpPr>
          <p:spPr>
            <a:xfrm>
              <a:off x="8981192" y="4507152"/>
              <a:ext cx="0" cy="1076423"/>
            </a:xfrm>
            <a:prstGeom prst="straightConnector1">
              <a:avLst/>
            </a:prstGeom>
            <a:noFill/>
            <a:ln w="28575" cap="flat" cmpd="sng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" name="Google Shape;71;p14">
              <a:extLst>
                <a:ext uri="{FF2B5EF4-FFF2-40B4-BE49-F238E27FC236}">
                  <a16:creationId xmlns:a16="http://schemas.microsoft.com/office/drawing/2014/main" id="{EEACE863-6D2E-BA5F-8158-B5FB3FA5C09F}"/>
                </a:ext>
              </a:extLst>
            </p:cNvPr>
            <p:cNvCxnSpPr/>
            <p:nvPr/>
          </p:nvCxnSpPr>
          <p:spPr>
            <a:xfrm>
              <a:off x="9594170" y="4870832"/>
              <a:ext cx="0" cy="698334"/>
            </a:xfrm>
            <a:prstGeom prst="straightConnector1">
              <a:avLst/>
            </a:prstGeom>
            <a:noFill/>
            <a:ln w="28575" cap="flat" cmpd="sng">
              <a:solidFill>
                <a:srgbClr val="38761D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2" name="Google Shape;74;p14">
              <a:extLst>
                <a:ext uri="{FF2B5EF4-FFF2-40B4-BE49-F238E27FC236}">
                  <a16:creationId xmlns:a16="http://schemas.microsoft.com/office/drawing/2014/main" id="{93A34CDE-6EA0-0651-ECC0-83DBF845D125}"/>
                </a:ext>
              </a:extLst>
            </p:cNvPr>
            <p:cNvSpPr txBox="1"/>
            <p:nvPr/>
          </p:nvSpPr>
          <p:spPr>
            <a:xfrm>
              <a:off x="8922572" y="5699987"/>
              <a:ext cx="1016220" cy="54625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 dirty="0"/>
                <a:t>m/z</a:t>
              </a:r>
              <a:endParaRPr sz="1600" dirty="0"/>
            </a:p>
          </p:txBody>
        </p:sp>
        <p:sp>
          <p:nvSpPr>
            <p:cNvPr id="33" name="Google Shape;73;p14">
              <a:extLst>
                <a:ext uri="{FF2B5EF4-FFF2-40B4-BE49-F238E27FC236}">
                  <a16:creationId xmlns:a16="http://schemas.microsoft.com/office/drawing/2014/main" id="{B4D188A2-7574-A2CC-B1C2-0E10708D9925}"/>
                </a:ext>
              </a:extLst>
            </p:cNvPr>
            <p:cNvSpPr txBox="1"/>
            <p:nvPr/>
          </p:nvSpPr>
          <p:spPr>
            <a:xfrm rot="16200000">
              <a:off x="7384889" y="4674037"/>
              <a:ext cx="1263925" cy="45157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 dirty="0"/>
                <a:t>Intensity </a:t>
              </a:r>
              <a:endParaRPr sz="1600" dirty="0"/>
            </a:p>
          </p:txBody>
        </p:sp>
      </p:grpSp>
      <p:sp>
        <p:nvSpPr>
          <p:cNvPr id="44" name="Google Shape;64;p14">
            <a:extLst>
              <a:ext uri="{FF2B5EF4-FFF2-40B4-BE49-F238E27FC236}">
                <a16:creationId xmlns:a16="http://schemas.microsoft.com/office/drawing/2014/main" id="{35786B56-B484-9884-F309-B02BC9516610}"/>
              </a:ext>
            </a:extLst>
          </p:cNvPr>
          <p:cNvSpPr/>
          <p:nvPr/>
        </p:nvSpPr>
        <p:spPr>
          <a:xfrm>
            <a:off x="4290311" y="3349856"/>
            <a:ext cx="1436012" cy="1188134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/>
              <a:t>Mass Spectrometer</a:t>
            </a:r>
            <a:endParaRPr sz="1600" dirty="0"/>
          </a:p>
        </p:txBody>
      </p:sp>
      <p:sp>
        <p:nvSpPr>
          <p:cNvPr id="46" name="Google Shape;61;p14">
            <a:extLst>
              <a:ext uri="{FF2B5EF4-FFF2-40B4-BE49-F238E27FC236}">
                <a16:creationId xmlns:a16="http://schemas.microsoft.com/office/drawing/2014/main" id="{EABCEFD7-8A47-CF21-4CC1-054F2DE7AD68}"/>
              </a:ext>
            </a:extLst>
          </p:cNvPr>
          <p:cNvSpPr/>
          <p:nvPr/>
        </p:nvSpPr>
        <p:spPr>
          <a:xfrm>
            <a:off x="539552" y="2972031"/>
            <a:ext cx="1382336" cy="1935742"/>
          </a:xfrm>
          <a:prstGeom prst="flowChartManualOperation">
            <a:avLst/>
          </a:prstGeom>
          <a:solidFill>
            <a:srgbClr val="D0E0E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75;p14">
            <a:extLst>
              <a:ext uri="{FF2B5EF4-FFF2-40B4-BE49-F238E27FC236}">
                <a16:creationId xmlns:a16="http://schemas.microsoft.com/office/drawing/2014/main" id="{CD08A08F-AFE0-A905-1CFB-E4CF5E73D9C9}"/>
              </a:ext>
            </a:extLst>
          </p:cNvPr>
          <p:cNvSpPr/>
          <p:nvPr/>
        </p:nvSpPr>
        <p:spPr>
          <a:xfrm>
            <a:off x="950748" y="3918482"/>
            <a:ext cx="180164" cy="19345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76;p14">
            <a:extLst>
              <a:ext uri="{FF2B5EF4-FFF2-40B4-BE49-F238E27FC236}">
                <a16:creationId xmlns:a16="http://schemas.microsoft.com/office/drawing/2014/main" id="{7DAF0990-D533-2BE8-EF07-4A39EB8F29EE}"/>
              </a:ext>
            </a:extLst>
          </p:cNvPr>
          <p:cNvSpPr/>
          <p:nvPr/>
        </p:nvSpPr>
        <p:spPr>
          <a:xfrm>
            <a:off x="1393858" y="4408522"/>
            <a:ext cx="180164" cy="19345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77;p14">
            <a:extLst>
              <a:ext uri="{FF2B5EF4-FFF2-40B4-BE49-F238E27FC236}">
                <a16:creationId xmlns:a16="http://schemas.microsoft.com/office/drawing/2014/main" id="{E48FD1FC-F5D3-83C6-3ABB-4109952FB118}"/>
              </a:ext>
            </a:extLst>
          </p:cNvPr>
          <p:cNvSpPr/>
          <p:nvPr/>
        </p:nvSpPr>
        <p:spPr>
          <a:xfrm>
            <a:off x="1140639" y="3373439"/>
            <a:ext cx="180164" cy="19345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78;p14">
            <a:extLst>
              <a:ext uri="{FF2B5EF4-FFF2-40B4-BE49-F238E27FC236}">
                <a16:creationId xmlns:a16="http://schemas.microsoft.com/office/drawing/2014/main" id="{4751E519-7079-DDC9-9FB2-717224825E25}"/>
              </a:ext>
            </a:extLst>
          </p:cNvPr>
          <p:cNvSpPr/>
          <p:nvPr/>
        </p:nvSpPr>
        <p:spPr>
          <a:xfrm>
            <a:off x="770584" y="3179989"/>
            <a:ext cx="180164" cy="19345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79;p14">
            <a:extLst>
              <a:ext uri="{FF2B5EF4-FFF2-40B4-BE49-F238E27FC236}">
                <a16:creationId xmlns:a16="http://schemas.microsoft.com/office/drawing/2014/main" id="{79483034-5D88-A516-A7F0-960125C5A6E3}"/>
              </a:ext>
            </a:extLst>
          </p:cNvPr>
          <p:cNvSpPr/>
          <p:nvPr/>
        </p:nvSpPr>
        <p:spPr>
          <a:xfrm>
            <a:off x="950748" y="4408522"/>
            <a:ext cx="180164" cy="193450"/>
          </a:xfrm>
          <a:prstGeom prst="ellipse">
            <a:avLst/>
          </a:prstGeom>
          <a:solidFill>
            <a:srgbClr val="00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80;p14">
            <a:extLst>
              <a:ext uri="{FF2B5EF4-FFF2-40B4-BE49-F238E27FC236}">
                <a16:creationId xmlns:a16="http://schemas.microsoft.com/office/drawing/2014/main" id="{CA8D3B48-9611-71F7-2CDB-3BDBE7A454C7}"/>
              </a:ext>
            </a:extLst>
          </p:cNvPr>
          <p:cNvSpPr/>
          <p:nvPr/>
        </p:nvSpPr>
        <p:spPr>
          <a:xfrm>
            <a:off x="1393858" y="3725032"/>
            <a:ext cx="180164" cy="193450"/>
          </a:xfrm>
          <a:prstGeom prst="ellipse">
            <a:avLst/>
          </a:prstGeom>
          <a:solidFill>
            <a:srgbClr val="00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81;p14">
            <a:extLst>
              <a:ext uri="{FF2B5EF4-FFF2-40B4-BE49-F238E27FC236}">
                <a16:creationId xmlns:a16="http://schemas.microsoft.com/office/drawing/2014/main" id="{D94AF7A0-FFAD-C79E-367A-6F5D8893559F}"/>
              </a:ext>
            </a:extLst>
          </p:cNvPr>
          <p:cNvSpPr/>
          <p:nvPr/>
        </p:nvSpPr>
        <p:spPr>
          <a:xfrm>
            <a:off x="1574022" y="3179989"/>
            <a:ext cx="180164" cy="193450"/>
          </a:xfrm>
          <a:prstGeom prst="ellipse">
            <a:avLst/>
          </a:prstGeom>
          <a:solidFill>
            <a:srgbClr val="00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82;p14">
            <a:extLst>
              <a:ext uri="{FF2B5EF4-FFF2-40B4-BE49-F238E27FC236}">
                <a16:creationId xmlns:a16="http://schemas.microsoft.com/office/drawing/2014/main" id="{EC704431-68EB-0ACC-6CA2-4DC41D3DA571}"/>
              </a:ext>
            </a:extLst>
          </p:cNvPr>
          <p:cNvSpPr/>
          <p:nvPr/>
        </p:nvSpPr>
        <p:spPr>
          <a:xfrm>
            <a:off x="770584" y="3549235"/>
            <a:ext cx="180164" cy="193450"/>
          </a:xfrm>
          <a:prstGeom prst="ellipse">
            <a:avLst/>
          </a:prstGeom>
          <a:solidFill>
            <a:srgbClr val="38761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83;p14">
            <a:extLst>
              <a:ext uri="{FF2B5EF4-FFF2-40B4-BE49-F238E27FC236}">
                <a16:creationId xmlns:a16="http://schemas.microsoft.com/office/drawing/2014/main" id="{0F3D2328-1954-539A-7367-8C1A13BAAC4D}"/>
              </a:ext>
            </a:extLst>
          </p:cNvPr>
          <p:cNvSpPr/>
          <p:nvPr/>
        </p:nvSpPr>
        <p:spPr>
          <a:xfrm>
            <a:off x="1320816" y="4066778"/>
            <a:ext cx="180164" cy="193450"/>
          </a:xfrm>
          <a:prstGeom prst="ellipse">
            <a:avLst/>
          </a:prstGeom>
          <a:solidFill>
            <a:srgbClr val="38761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62;p14">
            <a:extLst>
              <a:ext uri="{FF2B5EF4-FFF2-40B4-BE49-F238E27FC236}">
                <a16:creationId xmlns:a16="http://schemas.microsoft.com/office/drawing/2014/main" id="{6527EB3C-E31A-79F7-36BC-2D23F8C90C98}"/>
              </a:ext>
            </a:extLst>
          </p:cNvPr>
          <p:cNvSpPr/>
          <p:nvPr/>
        </p:nvSpPr>
        <p:spPr>
          <a:xfrm>
            <a:off x="2411760" y="3673895"/>
            <a:ext cx="1215973" cy="532013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/>
              <a:t>Ionisation</a:t>
            </a:r>
            <a:endParaRPr sz="1800" dirty="0"/>
          </a:p>
        </p:txBody>
      </p:sp>
      <p:cxnSp>
        <p:nvCxnSpPr>
          <p:cNvPr id="57" name="Google Shape;63;p14">
            <a:extLst>
              <a:ext uri="{FF2B5EF4-FFF2-40B4-BE49-F238E27FC236}">
                <a16:creationId xmlns:a16="http://schemas.microsoft.com/office/drawing/2014/main" id="{D70D31D1-94FC-8CCD-BE2C-88062E93D251}"/>
              </a:ext>
            </a:extLst>
          </p:cNvPr>
          <p:cNvCxnSpPr>
            <a:cxnSpLocks/>
            <a:stCxn id="46" idx="3"/>
            <a:endCxn id="56" idx="1"/>
          </p:cNvCxnSpPr>
          <p:nvPr/>
        </p:nvCxnSpPr>
        <p:spPr>
          <a:xfrm>
            <a:off x="1783654" y="3939902"/>
            <a:ext cx="628106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7" name="Google Shape;65;p14">
            <a:extLst>
              <a:ext uri="{FF2B5EF4-FFF2-40B4-BE49-F238E27FC236}">
                <a16:creationId xmlns:a16="http://schemas.microsoft.com/office/drawing/2014/main" id="{48A6F782-BF19-1AC0-6D7B-A075D3319ADC}"/>
              </a:ext>
            </a:extLst>
          </p:cNvPr>
          <p:cNvCxnSpPr>
            <a:cxnSpLocks/>
          </p:cNvCxnSpPr>
          <p:nvPr/>
        </p:nvCxnSpPr>
        <p:spPr>
          <a:xfrm>
            <a:off x="3627733" y="3939902"/>
            <a:ext cx="662578" cy="402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8" name="Google Shape;65;p14">
            <a:extLst>
              <a:ext uri="{FF2B5EF4-FFF2-40B4-BE49-F238E27FC236}">
                <a16:creationId xmlns:a16="http://schemas.microsoft.com/office/drawing/2014/main" id="{00FC7CB7-CD0B-F4A6-ED85-AB6472516D75}"/>
              </a:ext>
            </a:extLst>
          </p:cNvPr>
          <p:cNvCxnSpPr>
            <a:cxnSpLocks/>
            <a:stCxn id="44" idx="3"/>
          </p:cNvCxnSpPr>
          <p:nvPr/>
        </p:nvCxnSpPr>
        <p:spPr>
          <a:xfrm>
            <a:off x="5726323" y="3943923"/>
            <a:ext cx="871417" cy="744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26254776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" name="Google Shape;120;p16"/>
          <p:cNvGrpSpPr/>
          <p:nvPr/>
        </p:nvGrpSpPr>
        <p:grpSpPr>
          <a:xfrm>
            <a:off x="1852050" y="1138026"/>
            <a:ext cx="3380650" cy="815870"/>
            <a:chOff x="2052950" y="1863250"/>
            <a:chExt cx="3380650" cy="815870"/>
          </a:xfrm>
        </p:grpSpPr>
        <p:sp>
          <p:nvSpPr>
            <p:cNvPr id="121" name="Google Shape;121;p16"/>
            <p:cNvSpPr/>
            <p:nvPr/>
          </p:nvSpPr>
          <p:spPr>
            <a:xfrm>
              <a:off x="2052950" y="1863250"/>
              <a:ext cx="3146400" cy="742800"/>
            </a:xfrm>
            <a:prstGeom prst="rect">
              <a:avLst/>
            </a:prstGeom>
            <a:solidFill>
              <a:srgbClr val="FCE5C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122" name="Google Shape;122;p16"/>
            <p:cNvSpPr/>
            <p:nvPr/>
          </p:nvSpPr>
          <p:spPr>
            <a:xfrm>
              <a:off x="2145775" y="1963675"/>
              <a:ext cx="345900" cy="3570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123" name="Google Shape;123;p16"/>
            <p:cNvSpPr/>
            <p:nvPr/>
          </p:nvSpPr>
          <p:spPr>
            <a:xfrm>
              <a:off x="2640475" y="2104925"/>
              <a:ext cx="345900" cy="3570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124" name="Google Shape;124;p16"/>
            <p:cNvSpPr/>
            <p:nvPr/>
          </p:nvSpPr>
          <p:spPr>
            <a:xfrm>
              <a:off x="4477350" y="1963675"/>
              <a:ext cx="345900" cy="3570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125" name="Google Shape;125;p16"/>
            <p:cNvSpPr/>
            <p:nvPr/>
          </p:nvSpPr>
          <p:spPr>
            <a:xfrm>
              <a:off x="3213050" y="1963675"/>
              <a:ext cx="345900" cy="3570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126" name="Google Shape;126;p16"/>
            <p:cNvSpPr/>
            <p:nvPr/>
          </p:nvSpPr>
          <p:spPr>
            <a:xfrm>
              <a:off x="3845200" y="2104925"/>
              <a:ext cx="345900" cy="3570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127" name="Google Shape;127;p16"/>
            <p:cNvSpPr/>
            <p:nvPr/>
          </p:nvSpPr>
          <p:spPr>
            <a:xfrm>
              <a:off x="2179148" y="2214189"/>
              <a:ext cx="115500" cy="1077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128" name="Google Shape;128;p16"/>
            <p:cNvSpPr/>
            <p:nvPr/>
          </p:nvSpPr>
          <p:spPr>
            <a:xfrm>
              <a:off x="3328248" y="2229577"/>
              <a:ext cx="115500" cy="1077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129" name="Google Shape;129;p16"/>
            <p:cNvSpPr/>
            <p:nvPr/>
          </p:nvSpPr>
          <p:spPr>
            <a:xfrm>
              <a:off x="3845198" y="2088327"/>
              <a:ext cx="115500" cy="107700"/>
            </a:xfrm>
            <a:prstGeom prst="ellipse">
              <a:avLst/>
            </a:prstGeom>
            <a:solidFill>
              <a:srgbClr val="38761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130" name="Google Shape;130;p16"/>
            <p:cNvSpPr/>
            <p:nvPr/>
          </p:nvSpPr>
          <p:spPr>
            <a:xfrm rot="7669734" flipH="1">
              <a:off x="3154093" y="1975217"/>
              <a:ext cx="523393" cy="616405"/>
            </a:xfrm>
            <a:prstGeom prst="bentArrow">
              <a:avLst>
                <a:gd name="adj1" fmla="val 25000"/>
                <a:gd name="adj2" fmla="val 25000"/>
                <a:gd name="adj3" fmla="val 25000"/>
                <a:gd name="adj4" fmla="val 4375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131" name="Google Shape;131;p16"/>
            <p:cNvSpPr/>
            <p:nvPr/>
          </p:nvSpPr>
          <p:spPr>
            <a:xfrm>
              <a:off x="3644323" y="2088327"/>
              <a:ext cx="115500" cy="1077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132" name="Google Shape;132;p16"/>
            <p:cNvSpPr/>
            <p:nvPr/>
          </p:nvSpPr>
          <p:spPr>
            <a:xfrm>
              <a:off x="4533098" y="2408077"/>
              <a:ext cx="115500" cy="1077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133" name="Google Shape;133;p16"/>
            <p:cNvSpPr/>
            <p:nvPr/>
          </p:nvSpPr>
          <p:spPr>
            <a:xfrm>
              <a:off x="4716900" y="2362925"/>
              <a:ext cx="716700" cy="1980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</p:grpSp>
      <p:grpSp>
        <p:nvGrpSpPr>
          <p:cNvPr id="134" name="Google Shape;134;p16"/>
          <p:cNvGrpSpPr/>
          <p:nvPr/>
        </p:nvGrpSpPr>
        <p:grpSpPr>
          <a:xfrm>
            <a:off x="504292" y="1165875"/>
            <a:ext cx="1059031" cy="1195764"/>
            <a:chOff x="69141" y="1899805"/>
            <a:chExt cx="1347753" cy="1343908"/>
          </a:xfrm>
        </p:grpSpPr>
        <p:sp>
          <p:nvSpPr>
            <p:cNvPr id="135" name="Google Shape;135;p16"/>
            <p:cNvSpPr/>
            <p:nvPr/>
          </p:nvSpPr>
          <p:spPr>
            <a:xfrm>
              <a:off x="69141" y="1899805"/>
              <a:ext cx="885170" cy="1077592"/>
            </a:xfrm>
            <a:prstGeom prst="flowChartManualOperation">
              <a:avLst/>
            </a:prstGeom>
            <a:solidFill>
              <a:srgbClr val="D0E0E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cxnSp>
          <p:nvCxnSpPr>
            <p:cNvPr id="136" name="Google Shape;136;p16"/>
            <p:cNvCxnSpPr>
              <a:stCxn id="135" idx="3"/>
              <a:endCxn id="121" idx="1"/>
            </p:cNvCxnSpPr>
            <p:nvPr/>
          </p:nvCxnSpPr>
          <p:spPr>
            <a:xfrm rot="10800000" flipH="1">
              <a:off x="865794" y="2391501"/>
              <a:ext cx="551100" cy="47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37" name="Google Shape;137;p16"/>
            <p:cNvSpPr/>
            <p:nvPr/>
          </p:nvSpPr>
          <p:spPr>
            <a:xfrm>
              <a:off x="332373" y="2426664"/>
              <a:ext cx="115500" cy="1077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138" name="Google Shape;138;p16"/>
            <p:cNvSpPr/>
            <p:nvPr/>
          </p:nvSpPr>
          <p:spPr>
            <a:xfrm>
              <a:off x="616115" y="2699461"/>
              <a:ext cx="115500" cy="1077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139" name="Google Shape;139;p16"/>
            <p:cNvSpPr/>
            <p:nvPr/>
          </p:nvSpPr>
          <p:spPr>
            <a:xfrm>
              <a:off x="453968" y="2123249"/>
              <a:ext cx="115500" cy="1077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140" name="Google Shape;140;p16"/>
            <p:cNvSpPr/>
            <p:nvPr/>
          </p:nvSpPr>
          <p:spPr>
            <a:xfrm>
              <a:off x="217006" y="2015559"/>
              <a:ext cx="115500" cy="1077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141" name="Google Shape;141;p16"/>
            <p:cNvSpPr/>
            <p:nvPr/>
          </p:nvSpPr>
          <p:spPr>
            <a:xfrm>
              <a:off x="332373" y="2699461"/>
              <a:ext cx="115500" cy="1077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142" name="Google Shape;142;p16"/>
            <p:cNvSpPr/>
            <p:nvPr/>
          </p:nvSpPr>
          <p:spPr>
            <a:xfrm>
              <a:off x="616115" y="2318974"/>
              <a:ext cx="115500" cy="1077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143" name="Google Shape;143;p16"/>
            <p:cNvSpPr/>
            <p:nvPr/>
          </p:nvSpPr>
          <p:spPr>
            <a:xfrm>
              <a:off x="731482" y="2015559"/>
              <a:ext cx="115500" cy="1077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144" name="Google Shape;144;p16"/>
            <p:cNvSpPr/>
            <p:nvPr/>
          </p:nvSpPr>
          <p:spPr>
            <a:xfrm>
              <a:off x="217006" y="2221112"/>
              <a:ext cx="115500" cy="107700"/>
            </a:xfrm>
            <a:prstGeom prst="ellipse">
              <a:avLst/>
            </a:prstGeom>
            <a:solidFill>
              <a:srgbClr val="38761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145" name="Google Shape;145;p16"/>
            <p:cNvSpPr/>
            <p:nvPr/>
          </p:nvSpPr>
          <p:spPr>
            <a:xfrm>
              <a:off x="569343" y="2509218"/>
              <a:ext cx="115500" cy="107700"/>
            </a:xfrm>
            <a:prstGeom prst="ellipse">
              <a:avLst/>
            </a:prstGeom>
            <a:solidFill>
              <a:srgbClr val="38761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146" name="Google Shape;146;p16"/>
            <p:cNvSpPr txBox="1"/>
            <p:nvPr/>
          </p:nvSpPr>
          <p:spPr>
            <a:xfrm>
              <a:off x="95775" y="2889713"/>
              <a:ext cx="1279060" cy="35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r>
                <a:rPr lang="en-GB" sz="1500" dirty="0"/>
                <a:t>Sample</a:t>
              </a:r>
              <a:endParaRPr sz="1800" dirty="0"/>
            </a:p>
          </p:txBody>
        </p:sp>
      </p:grpSp>
      <p:sp>
        <p:nvSpPr>
          <p:cNvPr id="147" name="Google Shape;147;p16"/>
          <p:cNvSpPr/>
          <p:nvPr/>
        </p:nvSpPr>
        <p:spPr>
          <a:xfrm>
            <a:off x="5332522" y="1372403"/>
            <a:ext cx="454313" cy="634575"/>
          </a:xfrm>
          <a:prstGeom prst="flowChartManualOperation">
            <a:avLst/>
          </a:prstGeom>
          <a:solidFill>
            <a:srgbClr val="D0E0E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148" name="Google Shape;148;p16"/>
          <p:cNvSpPr/>
          <p:nvPr/>
        </p:nvSpPr>
        <p:spPr>
          <a:xfrm>
            <a:off x="5625498" y="1492102"/>
            <a:ext cx="115500" cy="1077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149" name="Google Shape;149;p16"/>
          <p:cNvSpPr/>
          <p:nvPr/>
        </p:nvSpPr>
        <p:spPr>
          <a:xfrm>
            <a:off x="5501923" y="1767711"/>
            <a:ext cx="115500" cy="107700"/>
          </a:xfrm>
          <a:prstGeom prst="ellipse">
            <a:avLst/>
          </a:prstGeom>
          <a:solidFill>
            <a:srgbClr val="00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150" name="Google Shape;150;p16"/>
          <p:cNvSpPr/>
          <p:nvPr/>
        </p:nvSpPr>
        <p:spPr>
          <a:xfrm>
            <a:off x="5433415" y="1492112"/>
            <a:ext cx="115500" cy="107700"/>
          </a:xfrm>
          <a:prstGeom prst="ellipse">
            <a:avLst/>
          </a:prstGeom>
          <a:solidFill>
            <a:srgbClr val="00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151" name="Google Shape;151;p16"/>
          <p:cNvSpPr/>
          <p:nvPr/>
        </p:nvSpPr>
        <p:spPr>
          <a:xfrm>
            <a:off x="5548932" y="1629909"/>
            <a:ext cx="115500" cy="107700"/>
          </a:xfrm>
          <a:prstGeom prst="ellipse">
            <a:avLst/>
          </a:prstGeom>
          <a:solidFill>
            <a:srgbClr val="00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152" name="Google Shape;152;p16"/>
          <p:cNvSpPr txBox="1"/>
          <p:nvPr/>
        </p:nvSpPr>
        <p:spPr>
          <a:xfrm>
            <a:off x="4235825" y="2074200"/>
            <a:ext cx="2257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GB" sz="1500" dirty="0"/>
              <a:t>Sample fraction, collected in small time period</a:t>
            </a:r>
            <a:endParaRPr sz="1500" dirty="0"/>
          </a:p>
        </p:txBody>
      </p:sp>
      <p:cxnSp>
        <p:nvCxnSpPr>
          <p:cNvPr id="153" name="Google Shape;153;p16"/>
          <p:cNvCxnSpPr/>
          <p:nvPr/>
        </p:nvCxnSpPr>
        <p:spPr>
          <a:xfrm flipH="1">
            <a:off x="6990025" y="930792"/>
            <a:ext cx="10800" cy="12189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4" name="Google Shape;154;p16"/>
          <p:cNvCxnSpPr/>
          <p:nvPr/>
        </p:nvCxnSpPr>
        <p:spPr>
          <a:xfrm>
            <a:off x="6979175" y="2149724"/>
            <a:ext cx="1710900" cy="11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5" name="Google Shape;155;p16"/>
          <p:cNvCxnSpPr/>
          <p:nvPr/>
        </p:nvCxnSpPr>
        <p:spPr>
          <a:xfrm>
            <a:off x="7216575" y="1930125"/>
            <a:ext cx="900" cy="2196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6" name="Google Shape;156;p16"/>
          <p:cNvCxnSpPr/>
          <p:nvPr/>
        </p:nvCxnSpPr>
        <p:spPr>
          <a:xfrm>
            <a:off x="7553125" y="1318104"/>
            <a:ext cx="0" cy="843000"/>
          </a:xfrm>
          <a:prstGeom prst="straightConnector1">
            <a:avLst/>
          </a:prstGeom>
          <a:noFill/>
          <a:ln w="28575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7" name="Google Shape;157;p16"/>
          <p:cNvCxnSpPr/>
          <p:nvPr/>
        </p:nvCxnSpPr>
        <p:spPr>
          <a:xfrm rot="10800000" flipH="1">
            <a:off x="5741402" y="1687289"/>
            <a:ext cx="1150200" cy="2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58" name="Google Shape;158;p16"/>
          <p:cNvSpPr txBox="1"/>
          <p:nvPr/>
        </p:nvSpPr>
        <p:spPr>
          <a:xfrm>
            <a:off x="6112713" y="1245925"/>
            <a:ext cx="560400" cy="3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sz="1500" dirty="0"/>
              <a:t>MS</a:t>
            </a:r>
            <a:endParaRPr sz="1800" dirty="0"/>
          </a:p>
        </p:txBody>
      </p:sp>
      <p:sp>
        <p:nvSpPr>
          <p:cNvPr id="159" name="Google Shape;159;p16"/>
          <p:cNvSpPr/>
          <p:nvPr/>
        </p:nvSpPr>
        <p:spPr>
          <a:xfrm>
            <a:off x="638725" y="2521325"/>
            <a:ext cx="115500" cy="22524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160" name="Google Shape;160;p16"/>
          <p:cNvSpPr/>
          <p:nvPr/>
        </p:nvSpPr>
        <p:spPr>
          <a:xfrm>
            <a:off x="638725" y="4515975"/>
            <a:ext cx="115500" cy="1077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161" name="Google Shape;161;p16"/>
          <p:cNvSpPr/>
          <p:nvPr/>
        </p:nvSpPr>
        <p:spPr>
          <a:xfrm>
            <a:off x="638725" y="3872750"/>
            <a:ext cx="115500" cy="107700"/>
          </a:xfrm>
          <a:prstGeom prst="rect">
            <a:avLst/>
          </a:prstGeom>
          <a:solidFill>
            <a:srgbClr val="3D85C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cxnSp>
        <p:nvCxnSpPr>
          <p:cNvPr id="162" name="Google Shape;162;p16"/>
          <p:cNvCxnSpPr/>
          <p:nvPr/>
        </p:nvCxnSpPr>
        <p:spPr>
          <a:xfrm rot="10800000">
            <a:off x="347375" y="2756775"/>
            <a:ext cx="0" cy="1949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63" name="Google Shape;163;p16"/>
          <p:cNvSpPr txBox="1"/>
          <p:nvPr/>
        </p:nvSpPr>
        <p:spPr>
          <a:xfrm rot="-5400000">
            <a:off x="-852675" y="3385200"/>
            <a:ext cx="2054550" cy="3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sz="1800" dirty="0"/>
              <a:t>Mass (per charge)</a:t>
            </a:r>
            <a:endParaRPr sz="1800" dirty="0"/>
          </a:p>
        </p:txBody>
      </p:sp>
      <p:cxnSp>
        <p:nvCxnSpPr>
          <p:cNvPr id="164" name="Google Shape;164;p16"/>
          <p:cNvCxnSpPr/>
          <p:nvPr/>
        </p:nvCxnSpPr>
        <p:spPr>
          <a:xfrm rot="10800000" flipH="1">
            <a:off x="593900" y="4852250"/>
            <a:ext cx="3317100" cy="11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65" name="Google Shape;165;p16"/>
          <p:cNvSpPr txBox="1"/>
          <p:nvPr/>
        </p:nvSpPr>
        <p:spPr>
          <a:xfrm>
            <a:off x="323528" y="4762600"/>
            <a:ext cx="3519950" cy="3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sz="1800" dirty="0"/>
              <a:t>Chromatographic </a:t>
            </a:r>
            <a:r>
              <a:rPr lang="en-GB" sz="1800" b="1" dirty="0"/>
              <a:t>retention time</a:t>
            </a:r>
            <a:endParaRPr sz="1800" b="1" dirty="0"/>
          </a:p>
        </p:txBody>
      </p:sp>
      <p:sp>
        <p:nvSpPr>
          <p:cNvPr id="166" name="Google Shape;166;p16"/>
          <p:cNvSpPr/>
          <p:nvPr/>
        </p:nvSpPr>
        <p:spPr>
          <a:xfrm rot="10800000">
            <a:off x="1199150" y="2532525"/>
            <a:ext cx="6712200" cy="1621200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3750"/>
            </a:avLst>
          </a:prstGeom>
          <a:solidFill>
            <a:schemeClr val="tx2">
              <a:lumMod val="20000"/>
              <a:lumOff val="8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167" name="Google Shape;167;p16"/>
          <p:cNvSpPr/>
          <p:nvPr/>
        </p:nvSpPr>
        <p:spPr>
          <a:xfrm>
            <a:off x="756500" y="2521325"/>
            <a:ext cx="115500" cy="22524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168" name="Google Shape;168;p16"/>
          <p:cNvSpPr/>
          <p:nvPr/>
        </p:nvSpPr>
        <p:spPr>
          <a:xfrm>
            <a:off x="756500" y="4515975"/>
            <a:ext cx="115500" cy="1077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169" name="Google Shape;169;p16"/>
          <p:cNvSpPr/>
          <p:nvPr/>
        </p:nvSpPr>
        <p:spPr>
          <a:xfrm>
            <a:off x="756500" y="3872750"/>
            <a:ext cx="115500" cy="107700"/>
          </a:xfrm>
          <a:prstGeom prst="rect">
            <a:avLst/>
          </a:prstGeom>
          <a:solidFill>
            <a:srgbClr val="3D85C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170" name="Google Shape;170;p16"/>
          <p:cNvSpPr/>
          <p:nvPr/>
        </p:nvSpPr>
        <p:spPr>
          <a:xfrm>
            <a:off x="868889" y="2521325"/>
            <a:ext cx="115500" cy="22524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171" name="Google Shape;171;p16"/>
          <p:cNvSpPr/>
          <p:nvPr/>
        </p:nvSpPr>
        <p:spPr>
          <a:xfrm>
            <a:off x="862597" y="4515975"/>
            <a:ext cx="115500" cy="107700"/>
          </a:xfrm>
          <a:prstGeom prst="rect">
            <a:avLst/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172" name="Google Shape;172;p16"/>
          <p:cNvSpPr/>
          <p:nvPr/>
        </p:nvSpPr>
        <p:spPr>
          <a:xfrm>
            <a:off x="862597" y="3872750"/>
            <a:ext cx="115500" cy="107700"/>
          </a:xfrm>
          <a:prstGeom prst="rect">
            <a:avLst/>
          </a:prstGeom>
          <a:solidFill>
            <a:srgbClr val="3D85C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173" name="Google Shape;173;p16"/>
          <p:cNvSpPr/>
          <p:nvPr/>
        </p:nvSpPr>
        <p:spPr>
          <a:xfrm>
            <a:off x="978202" y="2521325"/>
            <a:ext cx="115500" cy="22524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174" name="Google Shape;174;p16"/>
          <p:cNvSpPr/>
          <p:nvPr/>
        </p:nvSpPr>
        <p:spPr>
          <a:xfrm>
            <a:off x="977825" y="4515975"/>
            <a:ext cx="115500" cy="107700"/>
          </a:xfrm>
          <a:prstGeom prst="rect">
            <a:avLst/>
          </a:prstGeom>
          <a:solidFill>
            <a:srgbClr val="CC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175" name="Google Shape;175;p16"/>
          <p:cNvSpPr/>
          <p:nvPr/>
        </p:nvSpPr>
        <p:spPr>
          <a:xfrm>
            <a:off x="977825" y="3872750"/>
            <a:ext cx="115500" cy="1077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176" name="Google Shape;176;p16"/>
          <p:cNvSpPr/>
          <p:nvPr/>
        </p:nvSpPr>
        <p:spPr>
          <a:xfrm>
            <a:off x="1108063" y="2521325"/>
            <a:ext cx="115500" cy="22524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177" name="Google Shape;177;p16"/>
          <p:cNvSpPr/>
          <p:nvPr/>
        </p:nvSpPr>
        <p:spPr>
          <a:xfrm>
            <a:off x="1108063" y="4515975"/>
            <a:ext cx="115500" cy="107700"/>
          </a:xfrm>
          <a:prstGeom prst="rect">
            <a:avLst/>
          </a:prstGeom>
          <a:solidFill>
            <a:srgbClr val="99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178" name="Google Shape;178;p16"/>
          <p:cNvSpPr/>
          <p:nvPr/>
        </p:nvSpPr>
        <p:spPr>
          <a:xfrm>
            <a:off x="1108063" y="3872750"/>
            <a:ext cx="115500" cy="107700"/>
          </a:xfrm>
          <a:prstGeom prst="rect">
            <a:avLst/>
          </a:prstGeom>
          <a:solidFill>
            <a:srgbClr val="9FC5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179" name="Google Shape;179;p16"/>
          <p:cNvSpPr/>
          <p:nvPr/>
        </p:nvSpPr>
        <p:spPr>
          <a:xfrm>
            <a:off x="1213700" y="2521325"/>
            <a:ext cx="115500" cy="22524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180" name="Google Shape;180;p16"/>
          <p:cNvSpPr/>
          <p:nvPr/>
        </p:nvSpPr>
        <p:spPr>
          <a:xfrm>
            <a:off x="1213700" y="4515975"/>
            <a:ext cx="115500" cy="107700"/>
          </a:xfrm>
          <a:prstGeom prst="rect">
            <a:avLst/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181" name="Google Shape;181;p16"/>
          <p:cNvSpPr/>
          <p:nvPr/>
        </p:nvSpPr>
        <p:spPr>
          <a:xfrm>
            <a:off x="1213700" y="3872750"/>
            <a:ext cx="115500" cy="1077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182" name="Google Shape;182;p16"/>
          <p:cNvSpPr/>
          <p:nvPr/>
        </p:nvSpPr>
        <p:spPr>
          <a:xfrm>
            <a:off x="1324363" y="2521325"/>
            <a:ext cx="115500" cy="22524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183" name="Google Shape;183;p16"/>
          <p:cNvSpPr/>
          <p:nvPr/>
        </p:nvSpPr>
        <p:spPr>
          <a:xfrm>
            <a:off x="1324363" y="4515975"/>
            <a:ext cx="115500" cy="1077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184" name="Google Shape;184;p16"/>
          <p:cNvSpPr/>
          <p:nvPr/>
        </p:nvSpPr>
        <p:spPr>
          <a:xfrm>
            <a:off x="1324363" y="3872750"/>
            <a:ext cx="115500" cy="1077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185" name="Google Shape;185;p16"/>
          <p:cNvSpPr/>
          <p:nvPr/>
        </p:nvSpPr>
        <p:spPr>
          <a:xfrm>
            <a:off x="1449575" y="2521325"/>
            <a:ext cx="115500" cy="22524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186" name="Google Shape;186;p16"/>
          <p:cNvSpPr/>
          <p:nvPr/>
        </p:nvSpPr>
        <p:spPr>
          <a:xfrm>
            <a:off x="1449575" y="4515975"/>
            <a:ext cx="115500" cy="1077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187" name="Google Shape;187;p16"/>
          <p:cNvSpPr/>
          <p:nvPr/>
        </p:nvSpPr>
        <p:spPr>
          <a:xfrm>
            <a:off x="1574763" y="2521325"/>
            <a:ext cx="115500" cy="22524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188" name="Google Shape;188;p16"/>
          <p:cNvSpPr/>
          <p:nvPr/>
        </p:nvSpPr>
        <p:spPr>
          <a:xfrm>
            <a:off x="1702575" y="2521325"/>
            <a:ext cx="115500" cy="22524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189" name="Google Shape;189;p16"/>
          <p:cNvSpPr/>
          <p:nvPr/>
        </p:nvSpPr>
        <p:spPr>
          <a:xfrm>
            <a:off x="1832813" y="2521325"/>
            <a:ext cx="115500" cy="22524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190" name="Google Shape;190;p16"/>
          <p:cNvSpPr/>
          <p:nvPr/>
        </p:nvSpPr>
        <p:spPr>
          <a:xfrm>
            <a:off x="1938450" y="2521325"/>
            <a:ext cx="115500" cy="22524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191" name="Google Shape;191;p16"/>
          <p:cNvSpPr/>
          <p:nvPr/>
        </p:nvSpPr>
        <p:spPr>
          <a:xfrm>
            <a:off x="2049113" y="2521325"/>
            <a:ext cx="115500" cy="22524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192" name="Google Shape;192;p16"/>
          <p:cNvSpPr/>
          <p:nvPr/>
        </p:nvSpPr>
        <p:spPr>
          <a:xfrm>
            <a:off x="2174325" y="2521325"/>
            <a:ext cx="115500" cy="22524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193" name="Google Shape;193;p16"/>
          <p:cNvSpPr/>
          <p:nvPr/>
        </p:nvSpPr>
        <p:spPr>
          <a:xfrm>
            <a:off x="1703788" y="2836313"/>
            <a:ext cx="115500" cy="107700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194" name="Google Shape;194;p16"/>
          <p:cNvSpPr/>
          <p:nvPr/>
        </p:nvSpPr>
        <p:spPr>
          <a:xfrm>
            <a:off x="1811938" y="2836300"/>
            <a:ext cx="115500" cy="107700"/>
          </a:xfrm>
          <a:prstGeom prst="rect">
            <a:avLst/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195" name="Google Shape;195;p16"/>
          <p:cNvSpPr/>
          <p:nvPr/>
        </p:nvSpPr>
        <p:spPr>
          <a:xfrm>
            <a:off x="1939050" y="2836300"/>
            <a:ext cx="115500" cy="107700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196" name="Google Shape;196;p16"/>
          <p:cNvSpPr/>
          <p:nvPr/>
        </p:nvSpPr>
        <p:spPr>
          <a:xfrm>
            <a:off x="2049125" y="2836313"/>
            <a:ext cx="115500" cy="107700"/>
          </a:xfrm>
          <a:prstGeom prst="rect">
            <a:avLst/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197" name="Google Shape;197;p16"/>
          <p:cNvSpPr/>
          <p:nvPr/>
        </p:nvSpPr>
        <p:spPr>
          <a:xfrm>
            <a:off x="2174300" y="2836300"/>
            <a:ext cx="115500" cy="107700"/>
          </a:xfrm>
          <a:prstGeom prst="rect">
            <a:avLst/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198" name="Google Shape;198;p16"/>
          <p:cNvSpPr/>
          <p:nvPr/>
        </p:nvSpPr>
        <p:spPr>
          <a:xfrm>
            <a:off x="2307050" y="2521325"/>
            <a:ext cx="115500" cy="22524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199" name="Google Shape;199;p16"/>
          <p:cNvSpPr/>
          <p:nvPr/>
        </p:nvSpPr>
        <p:spPr>
          <a:xfrm>
            <a:off x="2437288" y="2521325"/>
            <a:ext cx="115500" cy="22524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200" name="Google Shape;200;p16"/>
          <p:cNvSpPr/>
          <p:nvPr/>
        </p:nvSpPr>
        <p:spPr>
          <a:xfrm>
            <a:off x="2542925" y="2521325"/>
            <a:ext cx="115500" cy="22524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201" name="Google Shape;201;p16"/>
          <p:cNvSpPr/>
          <p:nvPr/>
        </p:nvSpPr>
        <p:spPr>
          <a:xfrm>
            <a:off x="2653588" y="2521325"/>
            <a:ext cx="115500" cy="22524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202" name="Google Shape;202;p16"/>
          <p:cNvSpPr/>
          <p:nvPr/>
        </p:nvSpPr>
        <p:spPr>
          <a:xfrm>
            <a:off x="2778800" y="2521325"/>
            <a:ext cx="115500" cy="22524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203" name="Google Shape;203;p16"/>
          <p:cNvSpPr/>
          <p:nvPr/>
        </p:nvSpPr>
        <p:spPr>
          <a:xfrm>
            <a:off x="1609725" y="2686050"/>
            <a:ext cx="812700" cy="392100"/>
          </a:xfrm>
          <a:prstGeom prst="ellipse">
            <a:avLst/>
          </a:prstGeom>
          <a:noFill/>
          <a:ln w="19050" cap="flat" cmpd="sng">
            <a:solidFill>
              <a:srgbClr val="274E1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204" name="Google Shape;204;p16"/>
          <p:cNvSpPr/>
          <p:nvPr/>
        </p:nvSpPr>
        <p:spPr>
          <a:xfrm>
            <a:off x="554725" y="3730550"/>
            <a:ext cx="1020000" cy="392100"/>
          </a:xfrm>
          <a:prstGeom prst="ellipse">
            <a:avLst/>
          </a:prstGeom>
          <a:noFill/>
          <a:ln w="19050" cap="flat" cmpd="sng">
            <a:solidFill>
              <a:srgbClr val="1C458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205" name="Google Shape;205;p16"/>
          <p:cNvSpPr/>
          <p:nvPr/>
        </p:nvSpPr>
        <p:spPr>
          <a:xfrm>
            <a:off x="514975" y="4373775"/>
            <a:ext cx="1150200" cy="3921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206" name="Google Shape;206;p16"/>
          <p:cNvSpPr txBox="1"/>
          <p:nvPr/>
        </p:nvSpPr>
        <p:spPr>
          <a:xfrm>
            <a:off x="3982825" y="3980450"/>
            <a:ext cx="2371200" cy="3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sz="1500" b="1" dirty="0"/>
              <a:t>Chromatographic</a:t>
            </a:r>
            <a:r>
              <a:rPr lang="en-GB" sz="1500" dirty="0"/>
              <a:t> peaks</a:t>
            </a:r>
            <a:endParaRPr sz="1500" dirty="0"/>
          </a:p>
        </p:txBody>
      </p:sp>
      <p:cxnSp>
        <p:nvCxnSpPr>
          <p:cNvPr id="207" name="Google Shape;207;p16"/>
          <p:cNvCxnSpPr>
            <a:stCxn id="206" idx="1"/>
            <a:endCxn id="203" idx="5"/>
          </p:cNvCxnSpPr>
          <p:nvPr/>
        </p:nvCxnSpPr>
        <p:spPr>
          <a:xfrm rot="10800000">
            <a:off x="2303425" y="3020600"/>
            <a:ext cx="1679400" cy="1155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8" name="Google Shape;208;p16"/>
          <p:cNvCxnSpPr>
            <a:stCxn id="206" idx="1"/>
            <a:endCxn id="204" idx="6"/>
          </p:cNvCxnSpPr>
          <p:nvPr/>
        </p:nvCxnSpPr>
        <p:spPr>
          <a:xfrm rot="10800000">
            <a:off x="1574725" y="3926600"/>
            <a:ext cx="2408100" cy="249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9" name="Google Shape;209;p16"/>
          <p:cNvCxnSpPr>
            <a:endCxn id="205" idx="6"/>
          </p:cNvCxnSpPr>
          <p:nvPr/>
        </p:nvCxnSpPr>
        <p:spPr>
          <a:xfrm flipH="1">
            <a:off x="1665175" y="4176525"/>
            <a:ext cx="2317800" cy="393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0" name="Google Shape;210;p16"/>
          <p:cNvCxnSpPr/>
          <p:nvPr/>
        </p:nvCxnSpPr>
        <p:spPr>
          <a:xfrm>
            <a:off x="6836586" y="4792765"/>
            <a:ext cx="1181100" cy="9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1" name="Google Shape;211;p16"/>
          <p:cNvCxnSpPr/>
          <p:nvPr/>
        </p:nvCxnSpPr>
        <p:spPr>
          <a:xfrm rot="10800000">
            <a:off x="6836586" y="4116490"/>
            <a:ext cx="0" cy="685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2" name="Google Shape;212;p16"/>
          <p:cNvSpPr/>
          <p:nvPr/>
        </p:nvSpPr>
        <p:spPr>
          <a:xfrm>
            <a:off x="6874687" y="4235950"/>
            <a:ext cx="1133475" cy="537775"/>
          </a:xfrm>
          <a:custGeom>
            <a:avLst/>
            <a:gdLst/>
            <a:ahLst/>
            <a:cxnLst/>
            <a:rect l="l" t="t" r="r" b="b"/>
            <a:pathLst>
              <a:path w="45339" h="21511" extrusionOk="0">
                <a:moveTo>
                  <a:pt x="0" y="21511"/>
                </a:moveTo>
                <a:cubicBezTo>
                  <a:pt x="1080" y="20432"/>
                  <a:pt x="4699" y="17574"/>
                  <a:pt x="6477" y="15034"/>
                </a:cubicBezTo>
                <a:cubicBezTo>
                  <a:pt x="8255" y="12494"/>
                  <a:pt x="9335" y="8684"/>
                  <a:pt x="10668" y="6271"/>
                </a:cubicBezTo>
                <a:cubicBezTo>
                  <a:pt x="12002" y="3858"/>
                  <a:pt x="12637" y="1318"/>
                  <a:pt x="14478" y="556"/>
                </a:cubicBezTo>
                <a:cubicBezTo>
                  <a:pt x="16320" y="-206"/>
                  <a:pt x="19685" y="-142"/>
                  <a:pt x="21717" y="1699"/>
                </a:cubicBezTo>
                <a:cubicBezTo>
                  <a:pt x="23749" y="3541"/>
                  <a:pt x="24448" y="8811"/>
                  <a:pt x="26670" y="11605"/>
                </a:cubicBezTo>
                <a:cubicBezTo>
                  <a:pt x="28893" y="14399"/>
                  <a:pt x="31941" y="16876"/>
                  <a:pt x="35052" y="18463"/>
                </a:cubicBezTo>
                <a:cubicBezTo>
                  <a:pt x="38164" y="20051"/>
                  <a:pt x="43625" y="20686"/>
                  <a:pt x="45339" y="21130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GB"/>
          </a:p>
        </p:txBody>
      </p:sp>
      <p:sp>
        <p:nvSpPr>
          <p:cNvPr id="213" name="Google Shape;213;p16"/>
          <p:cNvSpPr txBox="1"/>
          <p:nvPr/>
        </p:nvSpPr>
        <p:spPr>
          <a:xfrm>
            <a:off x="6795185" y="4714265"/>
            <a:ext cx="1710899" cy="3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sz="1800" dirty="0"/>
              <a:t>retention time</a:t>
            </a:r>
            <a:endParaRPr sz="1800" dirty="0"/>
          </a:p>
        </p:txBody>
      </p:sp>
      <p:sp>
        <p:nvSpPr>
          <p:cNvPr id="214" name="Google Shape;214;p16"/>
          <p:cNvSpPr txBox="1"/>
          <p:nvPr/>
        </p:nvSpPr>
        <p:spPr>
          <a:xfrm rot="-5400000">
            <a:off x="6212586" y="4299040"/>
            <a:ext cx="927300" cy="3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sz="1500" dirty="0"/>
              <a:t>intensity</a:t>
            </a:r>
            <a:endParaRPr sz="1500" dirty="0"/>
          </a:p>
        </p:txBody>
      </p:sp>
      <p:sp>
        <p:nvSpPr>
          <p:cNvPr id="215" name="Google Shape;215;p16"/>
          <p:cNvSpPr txBox="1"/>
          <p:nvPr/>
        </p:nvSpPr>
        <p:spPr>
          <a:xfrm>
            <a:off x="2382699" y="1852800"/>
            <a:ext cx="793625" cy="3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sz="1500" dirty="0"/>
              <a:t>scans</a:t>
            </a:r>
            <a:endParaRPr sz="1800" dirty="0"/>
          </a:p>
        </p:txBody>
      </p:sp>
      <p:cxnSp>
        <p:nvCxnSpPr>
          <p:cNvPr id="216" name="Google Shape;216;p16"/>
          <p:cNvCxnSpPr>
            <a:cxnSpLocks/>
            <a:stCxn id="215" idx="2"/>
            <a:endCxn id="201" idx="0"/>
          </p:cNvCxnSpPr>
          <p:nvPr/>
        </p:nvCxnSpPr>
        <p:spPr>
          <a:xfrm flipH="1">
            <a:off x="2711338" y="2173500"/>
            <a:ext cx="68174" cy="347825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7" name="Google Shape;217;p16"/>
          <p:cNvCxnSpPr>
            <a:cxnSpLocks/>
            <a:stCxn id="215" idx="2"/>
            <a:endCxn id="199" idx="0"/>
          </p:cNvCxnSpPr>
          <p:nvPr/>
        </p:nvCxnSpPr>
        <p:spPr>
          <a:xfrm flipH="1">
            <a:off x="2495038" y="2173500"/>
            <a:ext cx="284474" cy="347825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8" name="Google Shape;218;p16"/>
          <p:cNvCxnSpPr>
            <a:cxnSpLocks/>
            <a:stCxn id="215" idx="2"/>
            <a:endCxn id="192" idx="0"/>
          </p:cNvCxnSpPr>
          <p:nvPr/>
        </p:nvCxnSpPr>
        <p:spPr>
          <a:xfrm flipH="1">
            <a:off x="2232075" y="2173500"/>
            <a:ext cx="547437" cy="347825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9" name="Google Shape;219;p16"/>
          <p:cNvCxnSpPr>
            <a:cxnSpLocks/>
            <a:stCxn id="215" idx="2"/>
            <a:endCxn id="188" idx="0"/>
          </p:cNvCxnSpPr>
          <p:nvPr/>
        </p:nvCxnSpPr>
        <p:spPr>
          <a:xfrm flipH="1">
            <a:off x="1760325" y="2173500"/>
            <a:ext cx="1019187" cy="347825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32701538-01CC-92FE-EE06-A03DB5C196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079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A006D6D-C787-1E66-2387-B29DC51A3205}"/>
              </a:ext>
            </a:extLst>
          </p:cNvPr>
          <p:cNvSpPr txBox="1"/>
          <p:nvPr/>
        </p:nvSpPr>
        <p:spPr>
          <a:xfrm>
            <a:off x="2195736" y="411510"/>
            <a:ext cx="5760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LC-MS/MS</a:t>
            </a:r>
            <a:endParaRPr lang="en-GB" sz="1400" dirty="0">
              <a:solidFill>
                <a:srgbClr val="00356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0"/>
                            </p:stCondLst>
                            <p:childTnLst>
                              <p:par>
                                <p:cTn id="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10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10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10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10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10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10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1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10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1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10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10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1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10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10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10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10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10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" dur="10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5" dur="10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8" dur="10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3" dur="10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6" dur="10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10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2" dur="10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5" dur="10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8" dur="10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1" dur="10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4" dur="10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7" dur="10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0" dur="10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3" dur="10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6" dur="10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9" dur="10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2" dur="10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5" dur="10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8" dur="10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9" fill="hold">
                      <p:stCondLst>
                        <p:cond delay="indefinite"/>
                      </p:stCondLst>
                      <p:childTnLst>
                        <p:par>
                          <p:cTn id="240" fill="hold">
                            <p:stCondLst>
                              <p:cond delay="0"/>
                            </p:stCondLst>
                            <p:childTnLst>
                              <p:par>
                                <p:cTn id="2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3" dur="10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6" dur="10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9" dur="10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2" dur="10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5" dur="8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8" dur="10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1" dur="10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2" fill="hold">
                      <p:stCondLst>
                        <p:cond delay="indefinite"/>
                      </p:stCondLst>
                      <p:childTnLst>
                        <p:par>
                          <p:cTn id="263" fill="hold">
                            <p:stCondLst>
                              <p:cond delay="0"/>
                            </p:stCondLst>
                            <p:childTnLst>
                              <p:par>
                                <p:cTn id="2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6" dur="10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9" dur="10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2" dur="10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5" dur="10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8" dur="10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9" fill="hold">
                      <p:stCondLst>
                        <p:cond delay="indefinite"/>
                      </p:stCondLst>
                      <p:childTnLst>
                        <p:par>
                          <p:cTn id="280" fill="hold">
                            <p:stCondLst>
                              <p:cond delay="0"/>
                            </p:stCondLst>
                            <p:childTnLst>
                              <p:par>
                                <p:cTn id="28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3" dur="10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6" dur="10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9" dur="10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2" dur="10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5" dur="10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079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AF32F57-C63B-4EDD-A97D-76B24E98FC2F}"/>
              </a:ext>
            </a:extLst>
          </p:cNvPr>
          <p:cNvSpPr txBox="1"/>
          <p:nvPr/>
        </p:nvSpPr>
        <p:spPr>
          <a:xfrm>
            <a:off x="2195736" y="411510"/>
            <a:ext cx="38164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srgbClr val="003560"/>
                </a:solidFill>
                <a:effectLst/>
                <a:uLnTx/>
                <a:uFillTx/>
                <a:latin typeface="Arial" charset="0"/>
                <a:ea typeface="ヒラギノ角ゴ Pro W3" charset="-128"/>
                <a:cs typeface="+mn-cs"/>
              </a:rPr>
              <a:t>MS1 Scans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srgbClr val="003560"/>
              </a:solidFill>
              <a:effectLst/>
              <a:uLnTx/>
              <a:uFillTx/>
              <a:latin typeface="Arial" charset="0"/>
              <a:ea typeface="ヒラギノ角ゴ Pro W3" charset="-128"/>
              <a:cs typeface="+mn-cs"/>
            </a:endParaRPr>
          </a:p>
        </p:txBody>
      </p:sp>
      <p:grpSp>
        <p:nvGrpSpPr>
          <p:cNvPr id="1035" name="Group 1034">
            <a:extLst>
              <a:ext uri="{FF2B5EF4-FFF2-40B4-BE49-F238E27FC236}">
                <a16:creationId xmlns:a16="http://schemas.microsoft.com/office/drawing/2014/main" id="{4E8FCF42-0397-0216-1F77-D6C6F9317C5B}"/>
              </a:ext>
            </a:extLst>
          </p:cNvPr>
          <p:cNvGrpSpPr/>
          <p:nvPr/>
        </p:nvGrpSpPr>
        <p:grpSpPr>
          <a:xfrm>
            <a:off x="3218285" y="2859782"/>
            <a:ext cx="2275381" cy="1800200"/>
            <a:chOff x="4709216" y="2643758"/>
            <a:chExt cx="2275381" cy="1800200"/>
          </a:xfrm>
        </p:grpSpPr>
        <p:sp>
          <p:nvSpPr>
            <p:cNvPr id="5" name="Google Shape;66;p14">
              <a:extLst>
                <a:ext uri="{FF2B5EF4-FFF2-40B4-BE49-F238E27FC236}">
                  <a16:creationId xmlns:a16="http://schemas.microsoft.com/office/drawing/2014/main" id="{008D4A24-C8B2-4058-00F2-AF61148EE758}"/>
                </a:ext>
              </a:extLst>
            </p:cNvPr>
            <p:cNvSpPr/>
            <p:nvPr/>
          </p:nvSpPr>
          <p:spPr>
            <a:xfrm>
              <a:off x="4709216" y="2643758"/>
              <a:ext cx="2275381" cy="1800200"/>
            </a:xfrm>
            <a:prstGeom prst="rect">
              <a:avLst/>
            </a:prstGeom>
            <a:solidFill>
              <a:srgbClr val="FCE5C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7" name="Google Shape;67;p14">
              <a:extLst>
                <a:ext uri="{FF2B5EF4-FFF2-40B4-BE49-F238E27FC236}">
                  <a16:creationId xmlns:a16="http://schemas.microsoft.com/office/drawing/2014/main" id="{F40BAEA0-7424-A9E0-5DD4-2C619FEFE5A0}"/>
                </a:ext>
              </a:extLst>
            </p:cNvPr>
            <p:cNvCxnSpPr/>
            <p:nvPr/>
          </p:nvCxnSpPr>
          <p:spPr>
            <a:xfrm flipH="1">
              <a:off x="5188392" y="2840951"/>
              <a:ext cx="10167" cy="1195825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" name="Google Shape;69;p14">
              <a:extLst>
                <a:ext uri="{FF2B5EF4-FFF2-40B4-BE49-F238E27FC236}">
                  <a16:creationId xmlns:a16="http://schemas.microsoft.com/office/drawing/2014/main" id="{612EC530-3047-6FC6-1387-B5F5281EC4DA}"/>
                </a:ext>
              </a:extLst>
            </p:cNvPr>
            <p:cNvCxnSpPr>
              <a:cxnSpLocks/>
            </p:cNvCxnSpPr>
            <p:nvPr/>
          </p:nvCxnSpPr>
          <p:spPr>
            <a:xfrm>
              <a:off x="5402434" y="3008185"/>
              <a:ext cx="0" cy="1028706"/>
            </a:xfrm>
            <a:prstGeom prst="straightConnector1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" name="Google Shape;70;p14">
              <a:extLst>
                <a:ext uri="{FF2B5EF4-FFF2-40B4-BE49-F238E27FC236}">
                  <a16:creationId xmlns:a16="http://schemas.microsoft.com/office/drawing/2014/main" id="{9CD111DD-89C6-91B2-0405-F5493FD7D03E}"/>
                </a:ext>
              </a:extLst>
            </p:cNvPr>
            <p:cNvCxnSpPr/>
            <p:nvPr/>
          </p:nvCxnSpPr>
          <p:spPr>
            <a:xfrm>
              <a:off x="5718472" y="3220931"/>
              <a:ext cx="0" cy="827041"/>
            </a:xfrm>
            <a:prstGeom prst="straightConnector1">
              <a:avLst/>
            </a:prstGeom>
            <a:noFill/>
            <a:ln w="28575" cap="flat" cmpd="sng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" name="Google Shape;71;p14">
              <a:extLst>
                <a:ext uri="{FF2B5EF4-FFF2-40B4-BE49-F238E27FC236}">
                  <a16:creationId xmlns:a16="http://schemas.microsoft.com/office/drawing/2014/main" id="{401DDBE5-4B1A-1C91-9CB8-9B7899000AF0}"/>
                </a:ext>
              </a:extLst>
            </p:cNvPr>
            <p:cNvCxnSpPr/>
            <p:nvPr/>
          </p:nvCxnSpPr>
          <p:spPr>
            <a:xfrm>
              <a:off x="6238292" y="3500355"/>
              <a:ext cx="0" cy="536546"/>
            </a:xfrm>
            <a:prstGeom prst="straightConnector1">
              <a:avLst/>
            </a:prstGeom>
            <a:noFill/>
            <a:ln w="28575" cap="flat" cmpd="sng">
              <a:solidFill>
                <a:srgbClr val="38761D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" name="Google Shape;68;p14">
              <a:extLst>
                <a:ext uri="{FF2B5EF4-FFF2-40B4-BE49-F238E27FC236}">
                  <a16:creationId xmlns:a16="http://schemas.microsoft.com/office/drawing/2014/main" id="{D7A42DFD-4B5D-0D93-AB60-AFDA586AEDC0}"/>
                </a:ext>
              </a:extLst>
            </p:cNvPr>
            <p:cNvCxnSpPr/>
            <p:nvPr/>
          </p:nvCxnSpPr>
          <p:spPr>
            <a:xfrm>
              <a:off x="5178177" y="4036807"/>
              <a:ext cx="1610575" cy="11184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2" name="Google Shape;74;p14">
              <a:extLst>
                <a:ext uri="{FF2B5EF4-FFF2-40B4-BE49-F238E27FC236}">
                  <a16:creationId xmlns:a16="http://schemas.microsoft.com/office/drawing/2014/main" id="{631032B2-F891-4A38-EAF7-8ABABE24D690}"/>
                </a:ext>
              </a:extLst>
            </p:cNvPr>
            <p:cNvSpPr txBox="1"/>
            <p:nvPr/>
          </p:nvSpPr>
          <p:spPr>
            <a:xfrm>
              <a:off x="5667748" y="4008181"/>
              <a:ext cx="631431" cy="3788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 dirty="0"/>
                <a:t>m/z</a:t>
              </a:r>
              <a:endParaRPr sz="1600" dirty="0"/>
            </a:p>
          </p:txBody>
        </p:sp>
        <p:sp>
          <p:nvSpPr>
            <p:cNvPr id="13" name="Google Shape;73;p14">
              <a:extLst>
                <a:ext uri="{FF2B5EF4-FFF2-40B4-BE49-F238E27FC236}">
                  <a16:creationId xmlns:a16="http://schemas.microsoft.com/office/drawing/2014/main" id="{B7854B1D-2ACB-C328-A052-6FE82BA55404}"/>
                </a:ext>
              </a:extLst>
            </p:cNvPr>
            <p:cNvSpPr txBox="1"/>
            <p:nvPr/>
          </p:nvSpPr>
          <p:spPr>
            <a:xfrm rot="16200000">
              <a:off x="4415137" y="3331157"/>
              <a:ext cx="971103" cy="3829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 dirty="0"/>
                <a:t>Intensity </a:t>
              </a:r>
              <a:endParaRPr sz="1600" dirty="0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3F0EAEB-C438-EC4C-4F27-935C4056CEF2}"/>
                  </a:ext>
                </a:extLst>
              </p:cNvPr>
              <p:cNvSpPr txBox="1"/>
              <p:nvPr/>
            </p:nvSpPr>
            <p:spPr>
              <a:xfrm>
                <a:off x="107505" y="1203598"/>
                <a:ext cx="8928991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MS1 scans show us the amount of each metabolite at any given time,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For each metabolite (</a:t>
                </a:r>
                <a:r>
                  <a:rPr lang="en-US" sz="2000" dirty="0" err="1"/>
                  <a:t>colour</a:t>
                </a:r>
                <a:r>
                  <a:rPr lang="en-US" sz="2000" dirty="0"/>
                  <a:t>), we record the intensity,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2000" dirty="0"/>
                  <a:t>, for given block,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sz="2000" dirty="0"/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We do not observe all metabolites at each scan (hence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</m:oMath>
                </a14:m>
                <a:r>
                  <a:rPr lang="en-US" sz="2000" dirty="0"/>
                  <a:t>,</a:t>
                </a:r>
                <a:r>
                  <a:rPr lang="en-US" sz="2000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42</m:t>
                        </m:r>
                      </m:sub>
                    </m:sSub>
                    <m:r>
                      <a:rPr lang="en-GB" sz="2000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</a:t>
                </a:r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3F0EAEB-C438-EC4C-4F27-935C4056CE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505" y="1203598"/>
                <a:ext cx="8928991" cy="1323439"/>
              </a:xfrm>
              <a:prstGeom prst="rect">
                <a:avLst/>
              </a:prstGeom>
              <a:blipFill>
                <a:blip r:embed="rId4"/>
                <a:stretch>
                  <a:fillRect l="-615" t="-1835" b="-733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5" name="TextBox 1044">
                <a:extLst>
                  <a:ext uri="{FF2B5EF4-FFF2-40B4-BE49-F238E27FC236}">
                    <a16:creationId xmlns:a16="http://schemas.microsoft.com/office/drawing/2014/main" id="{CDFFB0EE-84D2-C0A5-8D95-688CA7AD496A}"/>
                  </a:ext>
                </a:extLst>
              </p:cNvPr>
              <p:cNvSpPr txBox="1"/>
              <p:nvPr/>
            </p:nvSpPr>
            <p:spPr>
              <a:xfrm>
                <a:off x="3698526" y="2886400"/>
                <a:ext cx="57606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1045" name="TextBox 1044">
                <a:extLst>
                  <a:ext uri="{FF2B5EF4-FFF2-40B4-BE49-F238E27FC236}">
                    <a16:creationId xmlns:a16="http://schemas.microsoft.com/office/drawing/2014/main" id="{CDFFB0EE-84D2-C0A5-8D95-688CA7AD49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8526" y="2886400"/>
                <a:ext cx="576064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7" name="TextBox 1046">
                <a:extLst>
                  <a:ext uri="{FF2B5EF4-FFF2-40B4-BE49-F238E27FC236}">
                    <a16:creationId xmlns:a16="http://schemas.microsoft.com/office/drawing/2014/main" id="{8042C234-A280-00A1-D0C0-B6246864640F}"/>
                  </a:ext>
                </a:extLst>
              </p:cNvPr>
              <p:cNvSpPr txBox="1"/>
              <p:nvPr/>
            </p:nvSpPr>
            <p:spPr>
              <a:xfrm>
                <a:off x="4067943" y="3099185"/>
                <a:ext cx="57606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1047" name="TextBox 1046">
                <a:extLst>
                  <a:ext uri="{FF2B5EF4-FFF2-40B4-BE49-F238E27FC236}">
                    <a16:creationId xmlns:a16="http://schemas.microsoft.com/office/drawing/2014/main" id="{8042C234-A280-00A1-D0C0-B624686464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7943" y="3099185"/>
                <a:ext cx="576064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8" name="TextBox 1047">
                <a:extLst>
                  <a:ext uri="{FF2B5EF4-FFF2-40B4-BE49-F238E27FC236}">
                    <a16:creationId xmlns:a16="http://schemas.microsoft.com/office/drawing/2014/main" id="{57EA484F-4216-3378-86F3-8C1702DB35F0}"/>
                  </a:ext>
                </a:extLst>
              </p:cNvPr>
              <p:cNvSpPr txBox="1"/>
              <p:nvPr/>
            </p:nvSpPr>
            <p:spPr>
              <a:xfrm>
                <a:off x="4571598" y="3371641"/>
                <a:ext cx="57606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42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1048" name="TextBox 1047">
                <a:extLst>
                  <a:ext uri="{FF2B5EF4-FFF2-40B4-BE49-F238E27FC236}">
                    <a16:creationId xmlns:a16="http://schemas.microsoft.com/office/drawing/2014/main" id="{57EA484F-4216-3378-86F3-8C1702DB35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1598" y="3371641"/>
                <a:ext cx="576064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306292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D90FC4-4F62-D4C5-FBD4-2FB528BD95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1362DFE-81B5-57A1-A2E5-57B2C222E5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079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0433585-A966-7C49-BCCF-9C46904988A3}"/>
              </a:ext>
            </a:extLst>
          </p:cNvPr>
          <p:cNvSpPr txBox="1"/>
          <p:nvPr/>
        </p:nvSpPr>
        <p:spPr>
          <a:xfrm>
            <a:off x="2195736" y="411510"/>
            <a:ext cx="38164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srgbClr val="003560"/>
                </a:solidFill>
                <a:effectLst/>
                <a:uLnTx/>
                <a:uFillTx/>
                <a:latin typeface="Arial" charset="0"/>
                <a:ea typeface="ヒラギノ角ゴ Pro W3" charset="-128"/>
                <a:cs typeface="+mn-cs"/>
              </a:rPr>
              <a:t>MS2 Scans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srgbClr val="003560"/>
              </a:solidFill>
              <a:effectLst/>
              <a:uLnTx/>
              <a:uFillTx/>
              <a:latin typeface="Arial" charset="0"/>
              <a:ea typeface="ヒラギノ角ゴ Pro W3" charset="-128"/>
              <a:cs typeface="+mn-cs"/>
            </a:endParaRPr>
          </a:p>
        </p:txBody>
      </p:sp>
      <p:grpSp>
        <p:nvGrpSpPr>
          <p:cNvPr id="1035" name="Group 1034">
            <a:extLst>
              <a:ext uri="{FF2B5EF4-FFF2-40B4-BE49-F238E27FC236}">
                <a16:creationId xmlns:a16="http://schemas.microsoft.com/office/drawing/2014/main" id="{3B542DE2-6AF0-7ADE-DBC0-593722EA72D1}"/>
              </a:ext>
            </a:extLst>
          </p:cNvPr>
          <p:cNvGrpSpPr/>
          <p:nvPr/>
        </p:nvGrpSpPr>
        <p:grpSpPr>
          <a:xfrm>
            <a:off x="1403648" y="2427734"/>
            <a:ext cx="2275381" cy="1800200"/>
            <a:chOff x="4709216" y="2643758"/>
            <a:chExt cx="2275381" cy="1800200"/>
          </a:xfrm>
        </p:grpSpPr>
        <p:sp>
          <p:nvSpPr>
            <p:cNvPr id="5" name="Google Shape;66;p14">
              <a:extLst>
                <a:ext uri="{FF2B5EF4-FFF2-40B4-BE49-F238E27FC236}">
                  <a16:creationId xmlns:a16="http://schemas.microsoft.com/office/drawing/2014/main" id="{11022A93-8A29-3B68-81EC-F51E2D8867B4}"/>
                </a:ext>
              </a:extLst>
            </p:cNvPr>
            <p:cNvSpPr/>
            <p:nvPr/>
          </p:nvSpPr>
          <p:spPr>
            <a:xfrm>
              <a:off x="4709216" y="2643758"/>
              <a:ext cx="2275381" cy="1800200"/>
            </a:xfrm>
            <a:prstGeom prst="rect">
              <a:avLst/>
            </a:prstGeom>
            <a:solidFill>
              <a:srgbClr val="FCE5C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7" name="Google Shape;67;p14">
              <a:extLst>
                <a:ext uri="{FF2B5EF4-FFF2-40B4-BE49-F238E27FC236}">
                  <a16:creationId xmlns:a16="http://schemas.microsoft.com/office/drawing/2014/main" id="{5C918016-6F45-E03C-9F5A-7E3C231A37A7}"/>
                </a:ext>
              </a:extLst>
            </p:cNvPr>
            <p:cNvCxnSpPr/>
            <p:nvPr/>
          </p:nvCxnSpPr>
          <p:spPr>
            <a:xfrm flipH="1">
              <a:off x="5188392" y="2840951"/>
              <a:ext cx="10167" cy="1195825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" name="Google Shape;69;p14">
              <a:extLst>
                <a:ext uri="{FF2B5EF4-FFF2-40B4-BE49-F238E27FC236}">
                  <a16:creationId xmlns:a16="http://schemas.microsoft.com/office/drawing/2014/main" id="{5A866985-B151-C4E2-380A-0854D09DE840}"/>
                </a:ext>
              </a:extLst>
            </p:cNvPr>
            <p:cNvCxnSpPr>
              <a:cxnSpLocks/>
            </p:cNvCxnSpPr>
            <p:nvPr/>
          </p:nvCxnSpPr>
          <p:spPr>
            <a:xfrm>
              <a:off x="5402434" y="3008185"/>
              <a:ext cx="0" cy="1028706"/>
            </a:xfrm>
            <a:prstGeom prst="straightConnector1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" name="Google Shape;70;p14">
              <a:extLst>
                <a:ext uri="{FF2B5EF4-FFF2-40B4-BE49-F238E27FC236}">
                  <a16:creationId xmlns:a16="http://schemas.microsoft.com/office/drawing/2014/main" id="{E388AE79-A097-15BC-45A0-7EA6098FE434}"/>
                </a:ext>
              </a:extLst>
            </p:cNvPr>
            <p:cNvCxnSpPr/>
            <p:nvPr/>
          </p:nvCxnSpPr>
          <p:spPr>
            <a:xfrm>
              <a:off x="5718472" y="3220931"/>
              <a:ext cx="0" cy="827041"/>
            </a:xfrm>
            <a:prstGeom prst="straightConnector1">
              <a:avLst/>
            </a:prstGeom>
            <a:noFill/>
            <a:ln w="28575" cap="flat" cmpd="sng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" name="Google Shape;71;p14">
              <a:extLst>
                <a:ext uri="{FF2B5EF4-FFF2-40B4-BE49-F238E27FC236}">
                  <a16:creationId xmlns:a16="http://schemas.microsoft.com/office/drawing/2014/main" id="{F760AFF2-C990-6E1F-099A-821F87D6339A}"/>
                </a:ext>
              </a:extLst>
            </p:cNvPr>
            <p:cNvCxnSpPr/>
            <p:nvPr/>
          </p:nvCxnSpPr>
          <p:spPr>
            <a:xfrm>
              <a:off x="6238292" y="3500355"/>
              <a:ext cx="0" cy="536546"/>
            </a:xfrm>
            <a:prstGeom prst="straightConnector1">
              <a:avLst/>
            </a:prstGeom>
            <a:noFill/>
            <a:ln w="28575" cap="flat" cmpd="sng">
              <a:solidFill>
                <a:srgbClr val="38761D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" name="Google Shape;68;p14">
              <a:extLst>
                <a:ext uri="{FF2B5EF4-FFF2-40B4-BE49-F238E27FC236}">
                  <a16:creationId xmlns:a16="http://schemas.microsoft.com/office/drawing/2014/main" id="{C29B3831-AFB2-4FB4-585F-78D7A65FBBCF}"/>
                </a:ext>
              </a:extLst>
            </p:cNvPr>
            <p:cNvCxnSpPr/>
            <p:nvPr/>
          </p:nvCxnSpPr>
          <p:spPr>
            <a:xfrm>
              <a:off x="5178177" y="4036807"/>
              <a:ext cx="1610575" cy="11184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2" name="Google Shape;74;p14">
              <a:extLst>
                <a:ext uri="{FF2B5EF4-FFF2-40B4-BE49-F238E27FC236}">
                  <a16:creationId xmlns:a16="http://schemas.microsoft.com/office/drawing/2014/main" id="{AEA70FB3-6710-4FC5-7098-0E64AE43A47E}"/>
                </a:ext>
              </a:extLst>
            </p:cNvPr>
            <p:cNvSpPr txBox="1"/>
            <p:nvPr/>
          </p:nvSpPr>
          <p:spPr>
            <a:xfrm>
              <a:off x="5667748" y="4008181"/>
              <a:ext cx="631431" cy="3788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 dirty="0"/>
                <a:t>m/z</a:t>
              </a:r>
              <a:endParaRPr sz="1600" dirty="0"/>
            </a:p>
          </p:txBody>
        </p:sp>
        <p:sp>
          <p:nvSpPr>
            <p:cNvPr id="13" name="Google Shape;73;p14">
              <a:extLst>
                <a:ext uri="{FF2B5EF4-FFF2-40B4-BE49-F238E27FC236}">
                  <a16:creationId xmlns:a16="http://schemas.microsoft.com/office/drawing/2014/main" id="{3B94AB50-A748-94E0-E94B-2AD24AA01FF8}"/>
                </a:ext>
              </a:extLst>
            </p:cNvPr>
            <p:cNvSpPr txBox="1"/>
            <p:nvPr/>
          </p:nvSpPr>
          <p:spPr>
            <a:xfrm rot="16200000">
              <a:off x="4415137" y="3331157"/>
              <a:ext cx="971103" cy="3829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 dirty="0"/>
                <a:t>Intensity </a:t>
              </a:r>
              <a:endParaRPr sz="1600" dirty="0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A3C250BE-2B4E-8F7A-84A6-8C3F42E80292}"/>
              </a:ext>
            </a:extLst>
          </p:cNvPr>
          <p:cNvSpPr txBox="1"/>
          <p:nvPr/>
        </p:nvSpPr>
        <p:spPr>
          <a:xfrm>
            <a:off x="107505" y="1203598"/>
            <a:ext cx="87129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MS</a:t>
            </a:r>
            <a:r>
              <a:rPr lang="en-GB" sz="2000" dirty="0"/>
              <a:t>2 scans allow us to break down the metabolites, so that we can identify them – this can be done for single metabolites (DDA)</a:t>
            </a:r>
            <a:endParaRPr 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45" name="TextBox 1044">
                <a:extLst>
                  <a:ext uri="{FF2B5EF4-FFF2-40B4-BE49-F238E27FC236}">
                    <a16:creationId xmlns:a16="http://schemas.microsoft.com/office/drawing/2014/main" id="{67F9CC24-FBD4-4871-FA2E-6D6C7BA06A36}"/>
                  </a:ext>
                </a:extLst>
              </p:cNvPr>
              <p:cNvSpPr txBox="1"/>
              <p:nvPr/>
            </p:nvSpPr>
            <p:spPr>
              <a:xfrm>
                <a:off x="1883889" y="2454352"/>
                <a:ext cx="57606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1045" name="TextBox 1044">
                <a:extLst>
                  <a:ext uri="{FF2B5EF4-FFF2-40B4-BE49-F238E27FC236}">
                    <a16:creationId xmlns:a16="http://schemas.microsoft.com/office/drawing/2014/main" id="{67F9CC24-FBD4-4871-FA2E-6D6C7BA06A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3889" y="2454352"/>
                <a:ext cx="576064" cy="369332"/>
              </a:xfrm>
              <a:prstGeom prst="rect">
                <a:avLst/>
              </a:prstGeom>
              <a:blipFill>
                <a:blip r:embed="rId4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7" name="TextBox 1046">
                <a:extLst>
                  <a:ext uri="{FF2B5EF4-FFF2-40B4-BE49-F238E27FC236}">
                    <a16:creationId xmlns:a16="http://schemas.microsoft.com/office/drawing/2014/main" id="{B1A64DB0-6D3D-F163-3C60-4D44198E7321}"/>
                  </a:ext>
                </a:extLst>
              </p:cNvPr>
              <p:cNvSpPr txBox="1"/>
              <p:nvPr/>
            </p:nvSpPr>
            <p:spPr>
              <a:xfrm>
                <a:off x="2253306" y="2667137"/>
                <a:ext cx="57606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1047" name="TextBox 1046">
                <a:extLst>
                  <a:ext uri="{FF2B5EF4-FFF2-40B4-BE49-F238E27FC236}">
                    <a16:creationId xmlns:a16="http://schemas.microsoft.com/office/drawing/2014/main" id="{B1A64DB0-6D3D-F163-3C60-4D44198E73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3306" y="2667137"/>
                <a:ext cx="576064" cy="369332"/>
              </a:xfrm>
              <a:prstGeom prst="rect">
                <a:avLst/>
              </a:prstGeom>
              <a:blipFill>
                <a:blip r:embed="rId5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8" name="TextBox 1047">
                <a:extLst>
                  <a:ext uri="{FF2B5EF4-FFF2-40B4-BE49-F238E27FC236}">
                    <a16:creationId xmlns:a16="http://schemas.microsoft.com/office/drawing/2014/main" id="{9F10352B-2CE1-46B4-F611-6568E83F04AC}"/>
                  </a:ext>
                </a:extLst>
              </p:cNvPr>
              <p:cNvSpPr txBox="1"/>
              <p:nvPr/>
            </p:nvSpPr>
            <p:spPr>
              <a:xfrm>
                <a:off x="2756961" y="2939593"/>
                <a:ext cx="57606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42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1048" name="TextBox 1047">
                <a:extLst>
                  <a:ext uri="{FF2B5EF4-FFF2-40B4-BE49-F238E27FC236}">
                    <a16:creationId xmlns:a16="http://schemas.microsoft.com/office/drawing/2014/main" id="{9F10352B-2CE1-46B4-F611-6568E83F04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6961" y="2939593"/>
                <a:ext cx="576064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Cartoon Lightning Bolt (PNG Transparent) | OnlyGFX.com">
            <a:extLst>
              <a:ext uri="{FF2B5EF4-FFF2-40B4-BE49-F238E27FC236}">
                <a16:creationId xmlns:a16="http://schemas.microsoft.com/office/drawing/2014/main" id="{CD9B757D-5053-7E36-9395-460C70F4E9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3281" y="2245207"/>
            <a:ext cx="541837" cy="71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 descr="A cartoon explosion with yellow and red spots&#10;&#10;Description automatically generated">
            <a:extLst>
              <a:ext uri="{FF2B5EF4-FFF2-40B4-BE49-F238E27FC236}">
                <a16:creationId xmlns:a16="http://schemas.microsoft.com/office/drawing/2014/main" id="{32191406-5D76-184C-F70C-B478AA369A4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96135" y="2875221"/>
            <a:ext cx="594952" cy="594952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DD6DABBE-9C86-647C-A2F5-73A32DC5EE4C}"/>
              </a:ext>
            </a:extLst>
          </p:cNvPr>
          <p:cNvGrpSpPr/>
          <p:nvPr/>
        </p:nvGrpSpPr>
        <p:grpSpPr>
          <a:xfrm>
            <a:off x="5609478" y="2427734"/>
            <a:ext cx="2275381" cy="1800200"/>
            <a:chOff x="4709216" y="2643758"/>
            <a:chExt cx="2275381" cy="1800200"/>
          </a:xfrm>
        </p:grpSpPr>
        <p:sp>
          <p:nvSpPr>
            <p:cNvPr id="25" name="Google Shape;66;p14">
              <a:extLst>
                <a:ext uri="{FF2B5EF4-FFF2-40B4-BE49-F238E27FC236}">
                  <a16:creationId xmlns:a16="http://schemas.microsoft.com/office/drawing/2014/main" id="{7B3AE9F6-EFC0-139F-7E58-39444DBBC7DC}"/>
                </a:ext>
              </a:extLst>
            </p:cNvPr>
            <p:cNvSpPr/>
            <p:nvPr/>
          </p:nvSpPr>
          <p:spPr>
            <a:xfrm>
              <a:off x="4709216" y="2643758"/>
              <a:ext cx="2275381" cy="1800200"/>
            </a:xfrm>
            <a:prstGeom prst="rect">
              <a:avLst/>
            </a:prstGeom>
            <a:solidFill>
              <a:srgbClr val="FCE5C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6" name="Google Shape;67;p14">
              <a:extLst>
                <a:ext uri="{FF2B5EF4-FFF2-40B4-BE49-F238E27FC236}">
                  <a16:creationId xmlns:a16="http://schemas.microsoft.com/office/drawing/2014/main" id="{4C83CEA8-42FE-FBDD-DAC0-EC0E0A5995CB}"/>
                </a:ext>
              </a:extLst>
            </p:cNvPr>
            <p:cNvCxnSpPr/>
            <p:nvPr/>
          </p:nvCxnSpPr>
          <p:spPr>
            <a:xfrm flipH="1">
              <a:off x="5188392" y="2840951"/>
              <a:ext cx="10167" cy="1195825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" name="Google Shape;71;p14">
              <a:extLst>
                <a:ext uri="{FF2B5EF4-FFF2-40B4-BE49-F238E27FC236}">
                  <a16:creationId xmlns:a16="http://schemas.microsoft.com/office/drawing/2014/main" id="{FC397BAE-FAEE-65DE-562C-5E9C3D017C3F}"/>
                </a:ext>
              </a:extLst>
            </p:cNvPr>
            <p:cNvCxnSpPr>
              <a:cxnSpLocks/>
            </p:cNvCxnSpPr>
            <p:nvPr/>
          </p:nvCxnSpPr>
          <p:spPr>
            <a:xfrm>
              <a:off x="6238292" y="3939902"/>
              <a:ext cx="0" cy="96999"/>
            </a:xfrm>
            <a:prstGeom prst="straightConnector1">
              <a:avLst/>
            </a:prstGeom>
            <a:noFill/>
            <a:ln w="28575" cap="flat" cmpd="sng">
              <a:solidFill>
                <a:srgbClr val="38761D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1" name="Google Shape;74;p14">
              <a:extLst>
                <a:ext uri="{FF2B5EF4-FFF2-40B4-BE49-F238E27FC236}">
                  <a16:creationId xmlns:a16="http://schemas.microsoft.com/office/drawing/2014/main" id="{AD35F639-E4B3-D083-7EFE-63FCF62D9169}"/>
                </a:ext>
              </a:extLst>
            </p:cNvPr>
            <p:cNvSpPr txBox="1"/>
            <p:nvPr/>
          </p:nvSpPr>
          <p:spPr>
            <a:xfrm>
              <a:off x="5667748" y="4008181"/>
              <a:ext cx="631431" cy="3788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 dirty="0"/>
                <a:t>m/z</a:t>
              </a:r>
              <a:endParaRPr sz="1600" dirty="0"/>
            </a:p>
          </p:txBody>
        </p:sp>
        <p:sp>
          <p:nvSpPr>
            <p:cNvPr id="1024" name="Google Shape;73;p14">
              <a:extLst>
                <a:ext uri="{FF2B5EF4-FFF2-40B4-BE49-F238E27FC236}">
                  <a16:creationId xmlns:a16="http://schemas.microsoft.com/office/drawing/2014/main" id="{CD092408-8397-2A93-FE16-2E1FBBE5FCEF}"/>
                </a:ext>
              </a:extLst>
            </p:cNvPr>
            <p:cNvSpPr txBox="1"/>
            <p:nvPr/>
          </p:nvSpPr>
          <p:spPr>
            <a:xfrm rot="16200000">
              <a:off x="4415137" y="3331157"/>
              <a:ext cx="971103" cy="3829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 dirty="0"/>
                <a:t>Intensity </a:t>
              </a:r>
              <a:endParaRPr sz="1600" dirty="0"/>
            </a:p>
          </p:txBody>
        </p:sp>
      </p:grpSp>
      <p:sp>
        <p:nvSpPr>
          <p:cNvPr id="1033" name="Arrow: Right 1032">
            <a:extLst>
              <a:ext uri="{FF2B5EF4-FFF2-40B4-BE49-F238E27FC236}">
                <a16:creationId xmlns:a16="http://schemas.microsoft.com/office/drawing/2014/main" id="{8CBE4721-BF00-B162-9B32-CEB1BE77F589}"/>
              </a:ext>
            </a:extLst>
          </p:cNvPr>
          <p:cNvSpPr/>
          <p:nvPr/>
        </p:nvSpPr>
        <p:spPr bwMode="auto">
          <a:xfrm>
            <a:off x="4252784" y="3188271"/>
            <a:ext cx="856714" cy="226151"/>
          </a:xfrm>
          <a:prstGeom prst="rightArrow">
            <a:avLst/>
          </a:prstGeom>
          <a:solidFill>
            <a:srgbClr val="FFC000"/>
          </a:solidFill>
          <a:ln w="222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cxnSp>
        <p:nvCxnSpPr>
          <p:cNvPr id="1051" name="Google Shape;71;p14">
            <a:extLst>
              <a:ext uri="{FF2B5EF4-FFF2-40B4-BE49-F238E27FC236}">
                <a16:creationId xmlns:a16="http://schemas.microsoft.com/office/drawing/2014/main" id="{DF57F5FB-02D9-D824-E16F-2374A67F5C51}"/>
              </a:ext>
            </a:extLst>
          </p:cNvPr>
          <p:cNvCxnSpPr>
            <a:cxnSpLocks/>
          </p:cNvCxnSpPr>
          <p:nvPr/>
        </p:nvCxnSpPr>
        <p:spPr>
          <a:xfrm>
            <a:off x="6228184" y="3642916"/>
            <a:ext cx="0" cy="177627"/>
          </a:xfrm>
          <a:prstGeom prst="straightConnector1">
            <a:avLst/>
          </a:prstGeom>
          <a:noFill/>
          <a:ln w="28575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64" name="Google Shape;71;p14">
            <a:extLst>
              <a:ext uri="{FF2B5EF4-FFF2-40B4-BE49-F238E27FC236}">
                <a16:creationId xmlns:a16="http://schemas.microsoft.com/office/drawing/2014/main" id="{F279D4E9-0432-5B1E-8B81-3B430057DDE9}"/>
              </a:ext>
            </a:extLst>
          </p:cNvPr>
          <p:cNvCxnSpPr>
            <a:cxnSpLocks/>
          </p:cNvCxnSpPr>
          <p:nvPr/>
        </p:nvCxnSpPr>
        <p:spPr>
          <a:xfrm>
            <a:off x="6372200" y="3493676"/>
            <a:ext cx="0" cy="338051"/>
          </a:xfrm>
          <a:prstGeom prst="straightConnector1">
            <a:avLst/>
          </a:prstGeom>
          <a:noFill/>
          <a:ln w="28575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65" name="Google Shape;71;p14">
            <a:extLst>
              <a:ext uri="{FF2B5EF4-FFF2-40B4-BE49-F238E27FC236}">
                <a16:creationId xmlns:a16="http://schemas.microsoft.com/office/drawing/2014/main" id="{09E69F32-DDD9-F903-BBF5-EFCA1578BDC8}"/>
              </a:ext>
            </a:extLst>
          </p:cNvPr>
          <p:cNvCxnSpPr>
            <a:cxnSpLocks/>
          </p:cNvCxnSpPr>
          <p:nvPr/>
        </p:nvCxnSpPr>
        <p:spPr>
          <a:xfrm>
            <a:off x="6532984" y="3632634"/>
            <a:ext cx="0" cy="199093"/>
          </a:xfrm>
          <a:prstGeom prst="straightConnector1">
            <a:avLst/>
          </a:prstGeom>
          <a:noFill/>
          <a:ln w="28575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63" name="Google Shape;68;p14">
            <a:extLst>
              <a:ext uri="{FF2B5EF4-FFF2-40B4-BE49-F238E27FC236}">
                <a16:creationId xmlns:a16="http://schemas.microsoft.com/office/drawing/2014/main" id="{B6A397D5-35A8-63BC-4AE7-0FD462769837}"/>
              </a:ext>
            </a:extLst>
          </p:cNvPr>
          <p:cNvCxnSpPr/>
          <p:nvPr/>
        </p:nvCxnSpPr>
        <p:spPr>
          <a:xfrm>
            <a:off x="6078437" y="3820543"/>
            <a:ext cx="1610575" cy="11184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8FB80CF-7016-8213-3C33-3B86FEA8FEB5}"/>
                  </a:ext>
                </a:extLst>
              </p:cNvPr>
              <p:cNvSpPr txBox="1"/>
              <p:nvPr/>
            </p:nvSpPr>
            <p:spPr>
              <a:xfrm>
                <a:off x="5940152" y="3291830"/>
                <a:ext cx="57606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8FB80CF-7016-8213-3C33-3B86FEA8FE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0152" y="3291830"/>
                <a:ext cx="576064" cy="307777"/>
              </a:xfrm>
              <a:prstGeom prst="rect">
                <a:avLst/>
              </a:prstGeom>
              <a:blipFill>
                <a:blip r:embed="rId9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46435C1-6BF2-9501-D792-55D6BED326E8}"/>
                  </a:ext>
                </a:extLst>
              </p:cNvPr>
              <p:cNvSpPr txBox="1"/>
              <p:nvPr/>
            </p:nvSpPr>
            <p:spPr>
              <a:xfrm>
                <a:off x="6092552" y="3075806"/>
                <a:ext cx="57606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14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46435C1-6BF2-9501-D792-55D6BED326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2552" y="3075806"/>
                <a:ext cx="576064" cy="307777"/>
              </a:xfrm>
              <a:prstGeom prst="rect">
                <a:avLst/>
              </a:prstGeom>
              <a:blipFill>
                <a:blip r:embed="rId10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C8632B7-4E9C-BE79-8677-C824563A6147}"/>
                  </a:ext>
                </a:extLst>
              </p:cNvPr>
              <p:cNvSpPr txBox="1"/>
              <p:nvPr/>
            </p:nvSpPr>
            <p:spPr>
              <a:xfrm>
                <a:off x="6299133" y="3347697"/>
                <a:ext cx="57606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26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C8632B7-4E9C-BE79-8677-C824563A61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9133" y="3347697"/>
                <a:ext cx="576064" cy="307777"/>
              </a:xfrm>
              <a:prstGeom prst="rect">
                <a:avLst/>
              </a:prstGeom>
              <a:blipFill>
                <a:blip r:embed="rId11"/>
                <a:stretch>
                  <a:fillRect b="-196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FC62391-34E7-23DC-8A5C-6A81D8BCDCEF}"/>
                  </a:ext>
                </a:extLst>
              </p:cNvPr>
              <p:cNvSpPr txBox="1"/>
              <p:nvPr/>
            </p:nvSpPr>
            <p:spPr>
              <a:xfrm>
                <a:off x="6850522" y="3408530"/>
                <a:ext cx="57606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60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FC62391-34E7-23DC-8A5C-6A81D8BCDC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0522" y="3408530"/>
                <a:ext cx="576064" cy="307777"/>
              </a:xfrm>
              <a:prstGeom prst="rect">
                <a:avLst/>
              </a:prstGeom>
              <a:blipFill>
                <a:blip r:embed="rId12"/>
                <a:stretch>
                  <a:fillRect b="-196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2174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3" grpId="0" animBg="1"/>
      <p:bldP spid="2" grpId="0"/>
      <p:bldP spid="3" grpId="0"/>
      <p:bldP spid="15" grpId="0"/>
      <p:bldP spid="1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A4CEE8-92DF-9C61-0A52-A9A4C68C3E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A764840-FCB2-120D-0CEF-59CD8B6635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079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3215563-4EFA-01CC-5D65-3D1CC725AF34}"/>
              </a:ext>
            </a:extLst>
          </p:cNvPr>
          <p:cNvSpPr txBox="1"/>
          <p:nvPr/>
        </p:nvSpPr>
        <p:spPr>
          <a:xfrm>
            <a:off x="2195736" y="411510"/>
            <a:ext cx="38164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srgbClr val="003560"/>
                </a:solidFill>
                <a:effectLst/>
                <a:uLnTx/>
                <a:uFillTx/>
                <a:latin typeface="Arial" charset="0"/>
                <a:ea typeface="ヒラギノ角ゴ Pro W3" charset="-128"/>
                <a:cs typeface="+mn-cs"/>
              </a:rPr>
              <a:t>MS2 Scans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srgbClr val="003560"/>
              </a:solidFill>
              <a:effectLst/>
              <a:uLnTx/>
              <a:uFillTx/>
              <a:latin typeface="Arial" charset="0"/>
              <a:ea typeface="ヒラギノ角ゴ Pro W3" charset="-128"/>
              <a:cs typeface="+mn-cs"/>
            </a:endParaRPr>
          </a:p>
        </p:txBody>
      </p:sp>
      <p:grpSp>
        <p:nvGrpSpPr>
          <p:cNvPr id="1035" name="Group 1034">
            <a:extLst>
              <a:ext uri="{FF2B5EF4-FFF2-40B4-BE49-F238E27FC236}">
                <a16:creationId xmlns:a16="http://schemas.microsoft.com/office/drawing/2014/main" id="{C457A705-985D-F51E-D716-0BA8A16179A8}"/>
              </a:ext>
            </a:extLst>
          </p:cNvPr>
          <p:cNvGrpSpPr/>
          <p:nvPr/>
        </p:nvGrpSpPr>
        <p:grpSpPr>
          <a:xfrm>
            <a:off x="1403648" y="2427734"/>
            <a:ext cx="2275381" cy="1800200"/>
            <a:chOff x="4709216" y="2643758"/>
            <a:chExt cx="2275381" cy="1800200"/>
          </a:xfrm>
        </p:grpSpPr>
        <p:sp>
          <p:nvSpPr>
            <p:cNvPr id="5" name="Google Shape;66;p14">
              <a:extLst>
                <a:ext uri="{FF2B5EF4-FFF2-40B4-BE49-F238E27FC236}">
                  <a16:creationId xmlns:a16="http://schemas.microsoft.com/office/drawing/2014/main" id="{B79B4E35-173F-927C-6878-809D30F31C6D}"/>
                </a:ext>
              </a:extLst>
            </p:cNvPr>
            <p:cNvSpPr/>
            <p:nvPr/>
          </p:nvSpPr>
          <p:spPr>
            <a:xfrm>
              <a:off x="4709216" y="2643758"/>
              <a:ext cx="2275381" cy="1800200"/>
            </a:xfrm>
            <a:prstGeom prst="rect">
              <a:avLst/>
            </a:prstGeom>
            <a:solidFill>
              <a:srgbClr val="FCE5C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7" name="Google Shape;67;p14">
              <a:extLst>
                <a:ext uri="{FF2B5EF4-FFF2-40B4-BE49-F238E27FC236}">
                  <a16:creationId xmlns:a16="http://schemas.microsoft.com/office/drawing/2014/main" id="{249E635E-5534-5806-4977-28D758F654A7}"/>
                </a:ext>
              </a:extLst>
            </p:cNvPr>
            <p:cNvCxnSpPr/>
            <p:nvPr/>
          </p:nvCxnSpPr>
          <p:spPr>
            <a:xfrm flipH="1">
              <a:off x="5188392" y="2840951"/>
              <a:ext cx="10167" cy="1195825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" name="Google Shape;69;p14">
              <a:extLst>
                <a:ext uri="{FF2B5EF4-FFF2-40B4-BE49-F238E27FC236}">
                  <a16:creationId xmlns:a16="http://schemas.microsoft.com/office/drawing/2014/main" id="{33E98724-F1C3-8208-FFD8-1B0841677A83}"/>
                </a:ext>
              </a:extLst>
            </p:cNvPr>
            <p:cNvCxnSpPr>
              <a:cxnSpLocks/>
            </p:cNvCxnSpPr>
            <p:nvPr/>
          </p:nvCxnSpPr>
          <p:spPr>
            <a:xfrm>
              <a:off x="5402434" y="3008185"/>
              <a:ext cx="0" cy="1028706"/>
            </a:xfrm>
            <a:prstGeom prst="straightConnector1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" name="Google Shape;70;p14">
              <a:extLst>
                <a:ext uri="{FF2B5EF4-FFF2-40B4-BE49-F238E27FC236}">
                  <a16:creationId xmlns:a16="http://schemas.microsoft.com/office/drawing/2014/main" id="{FF3C9E90-6FC6-908D-4B31-AEC6538B06B2}"/>
                </a:ext>
              </a:extLst>
            </p:cNvPr>
            <p:cNvCxnSpPr/>
            <p:nvPr/>
          </p:nvCxnSpPr>
          <p:spPr>
            <a:xfrm>
              <a:off x="5718472" y="3220931"/>
              <a:ext cx="0" cy="827041"/>
            </a:xfrm>
            <a:prstGeom prst="straightConnector1">
              <a:avLst/>
            </a:prstGeom>
            <a:noFill/>
            <a:ln w="28575" cap="flat" cmpd="sng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" name="Google Shape;71;p14">
              <a:extLst>
                <a:ext uri="{FF2B5EF4-FFF2-40B4-BE49-F238E27FC236}">
                  <a16:creationId xmlns:a16="http://schemas.microsoft.com/office/drawing/2014/main" id="{C65D76AA-F6B2-37C3-8BF2-E17DE7B0AF4E}"/>
                </a:ext>
              </a:extLst>
            </p:cNvPr>
            <p:cNvCxnSpPr/>
            <p:nvPr/>
          </p:nvCxnSpPr>
          <p:spPr>
            <a:xfrm>
              <a:off x="6238292" y="3500355"/>
              <a:ext cx="0" cy="536546"/>
            </a:xfrm>
            <a:prstGeom prst="straightConnector1">
              <a:avLst/>
            </a:prstGeom>
            <a:noFill/>
            <a:ln w="28575" cap="flat" cmpd="sng">
              <a:solidFill>
                <a:srgbClr val="38761D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" name="Google Shape;68;p14">
              <a:extLst>
                <a:ext uri="{FF2B5EF4-FFF2-40B4-BE49-F238E27FC236}">
                  <a16:creationId xmlns:a16="http://schemas.microsoft.com/office/drawing/2014/main" id="{CB58C4CA-138E-EF6E-71C7-EB8645EE501F}"/>
                </a:ext>
              </a:extLst>
            </p:cNvPr>
            <p:cNvCxnSpPr/>
            <p:nvPr/>
          </p:nvCxnSpPr>
          <p:spPr>
            <a:xfrm>
              <a:off x="5178177" y="4036807"/>
              <a:ext cx="1610575" cy="11184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2" name="Google Shape;74;p14">
              <a:extLst>
                <a:ext uri="{FF2B5EF4-FFF2-40B4-BE49-F238E27FC236}">
                  <a16:creationId xmlns:a16="http://schemas.microsoft.com/office/drawing/2014/main" id="{51AA5F9F-0CD2-2BE6-06F7-5B8AE5EE932B}"/>
                </a:ext>
              </a:extLst>
            </p:cNvPr>
            <p:cNvSpPr txBox="1"/>
            <p:nvPr/>
          </p:nvSpPr>
          <p:spPr>
            <a:xfrm>
              <a:off x="5667748" y="4008181"/>
              <a:ext cx="631431" cy="3788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 dirty="0"/>
                <a:t>m/z</a:t>
              </a:r>
              <a:endParaRPr sz="1600" dirty="0"/>
            </a:p>
          </p:txBody>
        </p:sp>
        <p:sp>
          <p:nvSpPr>
            <p:cNvPr id="13" name="Google Shape;73;p14">
              <a:extLst>
                <a:ext uri="{FF2B5EF4-FFF2-40B4-BE49-F238E27FC236}">
                  <a16:creationId xmlns:a16="http://schemas.microsoft.com/office/drawing/2014/main" id="{34C4DD24-FFA5-B14A-93CF-FC8F70C44879}"/>
                </a:ext>
              </a:extLst>
            </p:cNvPr>
            <p:cNvSpPr txBox="1"/>
            <p:nvPr/>
          </p:nvSpPr>
          <p:spPr>
            <a:xfrm rot="16200000">
              <a:off x="4415137" y="3331157"/>
              <a:ext cx="971103" cy="3829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 dirty="0"/>
                <a:t>Intensity </a:t>
              </a:r>
              <a:endParaRPr sz="1600" dirty="0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CE293CED-B024-A6AE-9705-2560254850E8}"/>
              </a:ext>
            </a:extLst>
          </p:cNvPr>
          <p:cNvSpPr txBox="1"/>
          <p:nvPr/>
        </p:nvSpPr>
        <p:spPr>
          <a:xfrm>
            <a:off x="107505" y="1203598"/>
            <a:ext cx="87129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This becomes more difficult in our experiments where we do it for multiple metabolites (DIA)</a:t>
            </a:r>
            <a:endParaRPr 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45" name="TextBox 1044">
                <a:extLst>
                  <a:ext uri="{FF2B5EF4-FFF2-40B4-BE49-F238E27FC236}">
                    <a16:creationId xmlns:a16="http://schemas.microsoft.com/office/drawing/2014/main" id="{6479BF9A-EFA1-2050-6B9D-78A8E697CDD8}"/>
                  </a:ext>
                </a:extLst>
              </p:cNvPr>
              <p:cNvSpPr txBox="1"/>
              <p:nvPr/>
            </p:nvSpPr>
            <p:spPr>
              <a:xfrm>
                <a:off x="1883889" y="2454352"/>
                <a:ext cx="57606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1045" name="TextBox 1044">
                <a:extLst>
                  <a:ext uri="{FF2B5EF4-FFF2-40B4-BE49-F238E27FC236}">
                    <a16:creationId xmlns:a16="http://schemas.microsoft.com/office/drawing/2014/main" id="{6479BF9A-EFA1-2050-6B9D-78A8E697CD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3889" y="2454352"/>
                <a:ext cx="576064" cy="369332"/>
              </a:xfrm>
              <a:prstGeom prst="rect">
                <a:avLst/>
              </a:prstGeom>
              <a:blipFill>
                <a:blip r:embed="rId4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7" name="TextBox 1046">
                <a:extLst>
                  <a:ext uri="{FF2B5EF4-FFF2-40B4-BE49-F238E27FC236}">
                    <a16:creationId xmlns:a16="http://schemas.microsoft.com/office/drawing/2014/main" id="{F92C7BA4-AEE3-830B-E650-995CBE9F749D}"/>
                  </a:ext>
                </a:extLst>
              </p:cNvPr>
              <p:cNvSpPr txBox="1"/>
              <p:nvPr/>
            </p:nvSpPr>
            <p:spPr>
              <a:xfrm>
                <a:off x="2253306" y="2667137"/>
                <a:ext cx="57606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1047" name="TextBox 1046">
                <a:extLst>
                  <a:ext uri="{FF2B5EF4-FFF2-40B4-BE49-F238E27FC236}">
                    <a16:creationId xmlns:a16="http://schemas.microsoft.com/office/drawing/2014/main" id="{F92C7BA4-AEE3-830B-E650-995CBE9F74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3306" y="2667137"/>
                <a:ext cx="576064" cy="369332"/>
              </a:xfrm>
              <a:prstGeom prst="rect">
                <a:avLst/>
              </a:prstGeom>
              <a:blipFill>
                <a:blip r:embed="rId5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8" name="TextBox 1047">
                <a:extLst>
                  <a:ext uri="{FF2B5EF4-FFF2-40B4-BE49-F238E27FC236}">
                    <a16:creationId xmlns:a16="http://schemas.microsoft.com/office/drawing/2014/main" id="{A76FE2A4-11E4-1982-78EE-2CE3EE5E2BD8}"/>
                  </a:ext>
                </a:extLst>
              </p:cNvPr>
              <p:cNvSpPr txBox="1"/>
              <p:nvPr/>
            </p:nvSpPr>
            <p:spPr>
              <a:xfrm>
                <a:off x="2756961" y="2939593"/>
                <a:ext cx="57606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42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1048" name="TextBox 1047">
                <a:extLst>
                  <a:ext uri="{FF2B5EF4-FFF2-40B4-BE49-F238E27FC236}">
                    <a16:creationId xmlns:a16="http://schemas.microsoft.com/office/drawing/2014/main" id="{A76FE2A4-11E4-1982-78EE-2CE3EE5E2B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6961" y="2939593"/>
                <a:ext cx="576064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Cartoon Lightning Bolt (PNG Transparent) | OnlyGFX.com">
            <a:extLst>
              <a:ext uri="{FF2B5EF4-FFF2-40B4-BE49-F238E27FC236}">
                <a16:creationId xmlns:a16="http://schemas.microsoft.com/office/drawing/2014/main" id="{B2DC3260-5DC5-B32A-36B0-2CC0ACE05C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3306" y="397975"/>
            <a:ext cx="1658536" cy="2175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 descr="A cartoon explosion with yellow and red spots&#10;&#10;Description automatically generated">
            <a:extLst>
              <a:ext uri="{FF2B5EF4-FFF2-40B4-BE49-F238E27FC236}">
                <a16:creationId xmlns:a16="http://schemas.microsoft.com/office/drawing/2014/main" id="{3221739C-0C2D-85AE-57C2-AB70DC6242B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96135" y="2875221"/>
            <a:ext cx="594952" cy="594952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158F64CB-E73B-39D3-3CBA-39BBF9CE1597}"/>
              </a:ext>
            </a:extLst>
          </p:cNvPr>
          <p:cNvGrpSpPr/>
          <p:nvPr/>
        </p:nvGrpSpPr>
        <p:grpSpPr>
          <a:xfrm>
            <a:off x="5609478" y="2427734"/>
            <a:ext cx="2275381" cy="1800200"/>
            <a:chOff x="4709216" y="2643758"/>
            <a:chExt cx="2275381" cy="1800200"/>
          </a:xfrm>
        </p:grpSpPr>
        <p:sp>
          <p:nvSpPr>
            <p:cNvPr id="25" name="Google Shape;66;p14">
              <a:extLst>
                <a:ext uri="{FF2B5EF4-FFF2-40B4-BE49-F238E27FC236}">
                  <a16:creationId xmlns:a16="http://schemas.microsoft.com/office/drawing/2014/main" id="{2B96E05E-F47E-43E9-D9D3-564CC042240F}"/>
                </a:ext>
              </a:extLst>
            </p:cNvPr>
            <p:cNvSpPr/>
            <p:nvPr/>
          </p:nvSpPr>
          <p:spPr>
            <a:xfrm>
              <a:off x="4709216" y="2643758"/>
              <a:ext cx="2275381" cy="1800200"/>
            </a:xfrm>
            <a:prstGeom prst="rect">
              <a:avLst/>
            </a:prstGeom>
            <a:solidFill>
              <a:srgbClr val="FCE5C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6" name="Google Shape;67;p14">
              <a:extLst>
                <a:ext uri="{FF2B5EF4-FFF2-40B4-BE49-F238E27FC236}">
                  <a16:creationId xmlns:a16="http://schemas.microsoft.com/office/drawing/2014/main" id="{4CC43433-B2CF-F647-A07C-9B17E72BB4B8}"/>
                </a:ext>
              </a:extLst>
            </p:cNvPr>
            <p:cNvCxnSpPr/>
            <p:nvPr/>
          </p:nvCxnSpPr>
          <p:spPr>
            <a:xfrm flipH="1">
              <a:off x="5188392" y="2840951"/>
              <a:ext cx="10167" cy="1195825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" name="Google Shape;71;p14">
              <a:extLst>
                <a:ext uri="{FF2B5EF4-FFF2-40B4-BE49-F238E27FC236}">
                  <a16:creationId xmlns:a16="http://schemas.microsoft.com/office/drawing/2014/main" id="{3C9AF815-F4D3-E343-5CF4-B557690DCF1F}"/>
                </a:ext>
              </a:extLst>
            </p:cNvPr>
            <p:cNvCxnSpPr>
              <a:cxnSpLocks/>
            </p:cNvCxnSpPr>
            <p:nvPr/>
          </p:nvCxnSpPr>
          <p:spPr>
            <a:xfrm>
              <a:off x="6238292" y="3939902"/>
              <a:ext cx="0" cy="96999"/>
            </a:xfrm>
            <a:prstGeom prst="straightConnector1">
              <a:avLst/>
            </a:prstGeom>
            <a:noFill/>
            <a:ln w="28575" cap="flat" cmpd="sng">
              <a:solidFill>
                <a:srgbClr val="38761D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1" name="Google Shape;74;p14">
              <a:extLst>
                <a:ext uri="{FF2B5EF4-FFF2-40B4-BE49-F238E27FC236}">
                  <a16:creationId xmlns:a16="http://schemas.microsoft.com/office/drawing/2014/main" id="{5D148B79-D3AE-7D31-E7AA-9E2F1A64A155}"/>
                </a:ext>
              </a:extLst>
            </p:cNvPr>
            <p:cNvSpPr txBox="1"/>
            <p:nvPr/>
          </p:nvSpPr>
          <p:spPr>
            <a:xfrm>
              <a:off x="5667748" y="4008181"/>
              <a:ext cx="631431" cy="3788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 dirty="0"/>
                <a:t>m/z</a:t>
              </a:r>
              <a:endParaRPr sz="1600" dirty="0"/>
            </a:p>
          </p:txBody>
        </p:sp>
        <p:sp>
          <p:nvSpPr>
            <p:cNvPr id="1024" name="Google Shape;73;p14">
              <a:extLst>
                <a:ext uri="{FF2B5EF4-FFF2-40B4-BE49-F238E27FC236}">
                  <a16:creationId xmlns:a16="http://schemas.microsoft.com/office/drawing/2014/main" id="{111498B0-D3E7-AC58-186E-3478CC12F465}"/>
                </a:ext>
              </a:extLst>
            </p:cNvPr>
            <p:cNvSpPr txBox="1"/>
            <p:nvPr/>
          </p:nvSpPr>
          <p:spPr>
            <a:xfrm rot="16200000">
              <a:off x="4415137" y="3331157"/>
              <a:ext cx="971103" cy="3829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 dirty="0"/>
                <a:t>Intensity </a:t>
              </a:r>
              <a:endParaRPr sz="1600" dirty="0"/>
            </a:p>
          </p:txBody>
        </p:sp>
      </p:grpSp>
      <p:sp>
        <p:nvSpPr>
          <p:cNvPr id="1033" name="Arrow: Right 1032">
            <a:extLst>
              <a:ext uri="{FF2B5EF4-FFF2-40B4-BE49-F238E27FC236}">
                <a16:creationId xmlns:a16="http://schemas.microsoft.com/office/drawing/2014/main" id="{53EAB6E8-B739-E221-22B5-7E17A4DE02CE}"/>
              </a:ext>
            </a:extLst>
          </p:cNvPr>
          <p:cNvSpPr/>
          <p:nvPr/>
        </p:nvSpPr>
        <p:spPr bwMode="auto">
          <a:xfrm>
            <a:off x="4252784" y="3188271"/>
            <a:ext cx="856714" cy="226151"/>
          </a:xfrm>
          <a:prstGeom prst="rightArrow">
            <a:avLst/>
          </a:prstGeom>
          <a:solidFill>
            <a:srgbClr val="FFC000"/>
          </a:solidFill>
          <a:ln w="222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cxnSp>
        <p:nvCxnSpPr>
          <p:cNvPr id="1051" name="Google Shape;71;p14">
            <a:extLst>
              <a:ext uri="{FF2B5EF4-FFF2-40B4-BE49-F238E27FC236}">
                <a16:creationId xmlns:a16="http://schemas.microsoft.com/office/drawing/2014/main" id="{2464EAC0-8473-AA4B-1EB6-75E2C6179CDF}"/>
              </a:ext>
            </a:extLst>
          </p:cNvPr>
          <p:cNvCxnSpPr>
            <a:cxnSpLocks/>
          </p:cNvCxnSpPr>
          <p:nvPr/>
        </p:nvCxnSpPr>
        <p:spPr>
          <a:xfrm>
            <a:off x="6228184" y="3642916"/>
            <a:ext cx="0" cy="177627"/>
          </a:xfrm>
          <a:prstGeom prst="straightConnector1">
            <a:avLst/>
          </a:prstGeom>
          <a:noFill/>
          <a:ln w="28575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64" name="Google Shape;71;p14">
            <a:extLst>
              <a:ext uri="{FF2B5EF4-FFF2-40B4-BE49-F238E27FC236}">
                <a16:creationId xmlns:a16="http://schemas.microsoft.com/office/drawing/2014/main" id="{552CBA4F-0B2D-0DE2-51BA-0919827EADBB}"/>
              </a:ext>
            </a:extLst>
          </p:cNvPr>
          <p:cNvCxnSpPr>
            <a:cxnSpLocks/>
          </p:cNvCxnSpPr>
          <p:nvPr/>
        </p:nvCxnSpPr>
        <p:spPr>
          <a:xfrm>
            <a:off x="6372200" y="3493676"/>
            <a:ext cx="0" cy="338051"/>
          </a:xfrm>
          <a:prstGeom prst="straightConnector1">
            <a:avLst/>
          </a:prstGeom>
          <a:noFill/>
          <a:ln w="28575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65" name="Google Shape;71;p14">
            <a:extLst>
              <a:ext uri="{FF2B5EF4-FFF2-40B4-BE49-F238E27FC236}">
                <a16:creationId xmlns:a16="http://schemas.microsoft.com/office/drawing/2014/main" id="{AC4476F7-AA67-9801-EE33-3206DBC44799}"/>
              </a:ext>
            </a:extLst>
          </p:cNvPr>
          <p:cNvCxnSpPr>
            <a:cxnSpLocks/>
          </p:cNvCxnSpPr>
          <p:nvPr/>
        </p:nvCxnSpPr>
        <p:spPr>
          <a:xfrm>
            <a:off x="6532984" y="3632634"/>
            <a:ext cx="0" cy="199093"/>
          </a:xfrm>
          <a:prstGeom prst="straightConnector1">
            <a:avLst/>
          </a:prstGeom>
          <a:noFill/>
          <a:ln w="28575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072" name="Picture 1071" descr="A cartoon explosion with yellow and red spots&#10;&#10;Description automatically generated">
            <a:extLst>
              <a:ext uri="{FF2B5EF4-FFF2-40B4-BE49-F238E27FC236}">
                <a16:creationId xmlns:a16="http://schemas.microsoft.com/office/drawing/2014/main" id="{A1A8B0F5-1BD5-35C2-2DEE-541F48BE714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93098" y="2645504"/>
            <a:ext cx="594952" cy="594952"/>
          </a:xfrm>
          <a:prstGeom prst="rect">
            <a:avLst/>
          </a:prstGeom>
        </p:spPr>
      </p:pic>
      <p:pic>
        <p:nvPicPr>
          <p:cNvPr id="1073" name="Picture 1072" descr="A cartoon explosion with yellow and red spots&#10;&#10;Description automatically generated">
            <a:extLst>
              <a:ext uri="{FF2B5EF4-FFF2-40B4-BE49-F238E27FC236}">
                <a16:creationId xmlns:a16="http://schemas.microsoft.com/office/drawing/2014/main" id="{FA1CD06F-6348-4F7D-5879-8D8275C9A12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24904" y="2412898"/>
            <a:ext cx="594952" cy="594952"/>
          </a:xfrm>
          <a:prstGeom prst="rect">
            <a:avLst/>
          </a:prstGeom>
        </p:spPr>
      </p:pic>
      <p:cxnSp>
        <p:nvCxnSpPr>
          <p:cNvPr id="1075" name="Google Shape;69;p14">
            <a:extLst>
              <a:ext uri="{FF2B5EF4-FFF2-40B4-BE49-F238E27FC236}">
                <a16:creationId xmlns:a16="http://schemas.microsoft.com/office/drawing/2014/main" id="{E0C8DDC6-3E4D-64DC-4C28-05B8F4284F83}"/>
              </a:ext>
            </a:extLst>
          </p:cNvPr>
          <p:cNvCxnSpPr>
            <a:cxnSpLocks/>
          </p:cNvCxnSpPr>
          <p:nvPr/>
        </p:nvCxnSpPr>
        <p:spPr>
          <a:xfrm>
            <a:off x="6300192" y="3470173"/>
            <a:ext cx="0" cy="345526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77" name="Google Shape;69;p14">
            <a:extLst>
              <a:ext uri="{FF2B5EF4-FFF2-40B4-BE49-F238E27FC236}">
                <a16:creationId xmlns:a16="http://schemas.microsoft.com/office/drawing/2014/main" id="{A6F89CD4-A9AB-EA76-F168-2F0E3F208093}"/>
              </a:ext>
            </a:extLst>
          </p:cNvPr>
          <p:cNvCxnSpPr>
            <a:cxnSpLocks/>
          </p:cNvCxnSpPr>
          <p:nvPr/>
        </p:nvCxnSpPr>
        <p:spPr>
          <a:xfrm>
            <a:off x="6156176" y="3723878"/>
            <a:ext cx="0" cy="102257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79" name="Google Shape;69;p14">
            <a:extLst>
              <a:ext uri="{FF2B5EF4-FFF2-40B4-BE49-F238E27FC236}">
                <a16:creationId xmlns:a16="http://schemas.microsoft.com/office/drawing/2014/main" id="{CF9CDF15-7EEB-6D72-1B00-5AB70A1EDA7D}"/>
              </a:ext>
            </a:extLst>
          </p:cNvPr>
          <p:cNvCxnSpPr>
            <a:cxnSpLocks/>
          </p:cNvCxnSpPr>
          <p:nvPr/>
        </p:nvCxnSpPr>
        <p:spPr>
          <a:xfrm>
            <a:off x="6903090" y="3662701"/>
            <a:ext cx="0" cy="176501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81" name="Google Shape;70;p14">
            <a:extLst>
              <a:ext uri="{FF2B5EF4-FFF2-40B4-BE49-F238E27FC236}">
                <a16:creationId xmlns:a16="http://schemas.microsoft.com/office/drawing/2014/main" id="{190F8FC1-C9D9-7BD4-0E0F-7E6A0131F2DE}"/>
              </a:ext>
            </a:extLst>
          </p:cNvPr>
          <p:cNvCxnSpPr>
            <a:cxnSpLocks/>
          </p:cNvCxnSpPr>
          <p:nvPr/>
        </p:nvCxnSpPr>
        <p:spPr>
          <a:xfrm>
            <a:off x="6660232" y="2988658"/>
            <a:ext cx="0" cy="837477"/>
          </a:xfrm>
          <a:prstGeom prst="straightConnector1">
            <a:avLst/>
          </a:prstGeom>
          <a:noFill/>
          <a:ln w="28575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82" name="Google Shape;70;p14">
            <a:extLst>
              <a:ext uri="{FF2B5EF4-FFF2-40B4-BE49-F238E27FC236}">
                <a16:creationId xmlns:a16="http://schemas.microsoft.com/office/drawing/2014/main" id="{F33D97E2-DAA4-9181-C985-A6AC36637938}"/>
              </a:ext>
            </a:extLst>
          </p:cNvPr>
          <p:cNvCxnSpPr>
            <a:cxnSpLocks/>
          </p:cNvCxnSpPr>
          <p:nvPr/>
        </p:nvCxnSpPr>
        <p:spPr>
          <a:xfrm>
            <a:off x="6444208" y="3402178"/>
            <a:ext cx="0" cy="430815"/>
          </a:xfrm>
          <a:prstGeom prst="straightConnector1">
            <a:avLst/>
          </a:prstGeom>
          <a:noFill/>
          <a:ln w="28575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83" name="Google Shape;70;p14">
            <a:extLst>
              <a:ext uri="{FF2B5EF4-FFF2-40B4-BE49-F238E27FC236}">
                <a16:creationId xmlns:a16="http://schemas.microsoft.com/office/drawing/2014/main" id="{371DAB24-708A-166D-7371-D6AF91367905}"/>
              </a:ext>
            </a:extLst>
          </p:cNvPr>
          <p:cNvCxnSpPr>
            <a:cxnSpLocks/>
          </p:cNvCxnSpPr>
          <p:nvPr/>
        </p:nvCxnSpPr>
        <p:spPr>
          <a:xfrm>
            <a:off x="6568010" y="3507854"/>
            <a:ext cx="0" cy="331348"/>
          </a:xfrm>
          <a:prstGeom prst="straightConnector1">
            <a:avLst/>
          </a:prstGeom>
          <a:noFill/>
          <a:ln w="28575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86" name="Google Shape;68;p14">
            <a:extLst>
              <a:ext uri="{FF2B5EF4-FFF2-40B4-BE49-F238E27FC236}">
                <a16:creationId xmlns:a16="http://schemas.microsoft.com/office/drawing/2014/main" id="{E12EE679-B2C4-4F13-E9F9-78085F30BD38}"/>
              </a:ext>
            </a:extLst>
          </p:cNvPr>
          <p:cNvCxnSpPr/>
          <p:nvPr/>
        </p:nvCxnSpPr>
        <p:spPr>
          <a:xfrm>
            <a:off x="6078437" y="3827401"/>
            <a:ext cx="1610575" cy="11184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361728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10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10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0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0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3E88C2-36E7-2143-73BB-CAD6CD045A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CA9C9D4-434E-EAE9-0654-FE309747CD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079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25CDE67-67F9-595B-AE24-1202437398F5}"/>
              </a:ext>
            </a:extLst>
          </p:cNvPr>
          <p:cNvSpPr txBox="1"/>
          <p:nvPr/>
        </p:nvSpPr>
        <p:spPr>
          <a:xfrm>
            <a:off x="2195736" y="411510"/>
            <a:ext cx="38164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srgbClr val="003560"/>
                </a:solidFill>
                <a:effectLst/>
                <a:uLnTx/>
                <a:uFillTx/>
                <a:latin typeface="Arial" charset="0"/>
                <a:ea typeface="ヒラギノ角ゴ Pro W3" charset="-128"/>
                <a:cs typeface="+mn-cs"/>
              </a:rPr>
              <a:t>MS2 Scans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srgbClr val="003560"/>
              </a:solidFill>
              <a:effectLst/>
              <a:uLnTx/>
              <a:uFillTx/>
              <a:latin typeface="Arial" charset="0"/>
              <a:ea typeface="ヒラギノ角ゴ Pro W3" charset="-128"/>
              <a:cs typeface="+mn-cs"/>
            </a:endParaRPr>
          </a:p>
        </p:txBody>
      </p:sp>
      <p:grpSp>
        <p:nvGrpSpPr>
          <p:cNvPr id="1035" name="Group 1034">
            <a:extLst>
              <a:ext uri="{FF2B5EF4-FFF2-40B4-BE49-F238E27FC236}">
                <a16:creationId xmlns:a16="http://schemas.microsoft.com/office/drawing/2014/main" id="{4BBE1C56-B9FD-ADA7-3360-FFFE621CCE5D}"/>
              </a:ext>
            </a:extLst>
          </p:cNvPr>
          <p:cNvGrpSpPr/>
          <p:nvPr/>
        </p:nvGrpSpPr>
        <p:grpSpPr>
          <a:xfrm>
            <a:off x="1403648" y="2427734"/>
            <a:ext cx="2275381" cy="1800200"/>
            <a:chOff x="4709216" y="2643758"/>
            <a:chExt cx="2275381" cy="1800200"/>
          </a:xfrm>
        </p:grpSpPr>
        <p:sp>
          <p:nvSpPr>
            <p:cNvPr id="5" name="Google Shape;66;p14">
              <a:extLst>
                <a:ext uri="{FF2B5EF4-FFF2-40B4-BE49-F238E27FC236}">
                  <a16:creationId xmlns:a16="http://schemas.microsoft.com/office/drawing/2014/main" id="{5E11767D-C261-A387-36F4-3C531B0DB56E}"/>
                </a:ext>
              </a:extLst>
            </p:cNvPr>
            <p:cNvSpPr/>
            <p:nvPr/>
          </p:nvSpPr>
          <p:spPr>
            <a:xfrm>
              <a:off x="4709216" y="2643758"/>
              <a:ext cx="2275381" cy="1800200"/>
            </a:xfrm>
            <a:prstGeom prst="rect">
              <a:avLst/>
            </a:prstGeom>
            <a:solidFill>
              <a:srgbClr val="FCE5C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7" name="Google Shape;67;p14">
              <a:extLst>
                <a:ext uri="{FF2B5EF4-FFF2-40B4-BE49-F238E27FC236}">
                  <a16:creationId xmlns:a16="http://schemas.microsoft.com/office/drawing/2014/main" id="{0EFA47EB-C934-58B7-E87E-D3F02721C068}"/>
                </a:ext>
              </a:extLst>
            </p:cNvPr>
            <p:cNvCxnSpPr/>
            <p:nvPr/>
          </p:nvCxnSpPr>
          <p:spPr>
            <a:xfrm flipH="1">
              <a:off x="5188392" y="2840951"/>
              <a:ext cx="10167" cy="1195825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" name="Google Shape;69;p14">
              <a:extLst>
                <a:ext uri="{FF2B5EF4-FFF2-40B4-BE49-F238E27FC236}">
                  <a16:creationId xmlns:a16="http://schemas.microsoft.com/office/drawing/2014/main" id="{CC1172D8-0DE9-A7D7-5138-2B77AE6CB240}"/>
                </a:ext>
              </a:extLst>
            </p:cNvPr>
            <p:cNvCxnSpPr>
              <a:cxnSpLocks/>
            </p:cNvCxnSpPr>
            <p:nvPr/>
          </p:nvCxnSpPr>
          <p:spPr>
            <a:xfrm>
              <a:off x="5402434" y="3008185"/>
              <a:ext cx="0" cy="1028706"/>
            </a:xfrm>
            <a:prstGeom prst="straightConnector1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" name="Google Shape;70;p14">
              <a:extLst>
                <a:ext uri="{FF2B5EF4-FFF2-40B4-BE49-F238E27FC236}">
                  <a16:creationId xmlns:a16="http://schemas.microsoft.com/office/drawing/2014/main" id="{CB2037C5-64CF-3D25-238B-2E8C58DFF38F}"/>
                </a:ext>
              </a:extLst>
            </p:cNvPr>
            <p:cNvCxnSpPr/>
            <p:nvPr/>
          </p:nvCxnSpPr>
          <p:spPr>
            <a:xfrm>
              <a:off x="5718472" y="3220931"/>
              <a:ext cx="0" cy="827041"/>
            </a:xfrm>
            <a:prstGeom prst="straightConnector1">
              <a:avLst/>
            </a:prstGeom>
            <a:noFill/>
            <a:ln w="28575" cap="flat" cmpd="sng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" name="Google Shape;71;p14">
              <a:extLst>
                <a:ext uri="{FF2B5EF4-FFF2-40B4-BE49-F238E27FC236}">
                  <a16:creationId xmlns:a16="http://schemas.microsoft.com/office/drawing/2014/main" id="{67366988-033B-1F1A-0AC3-73BEB581D407}"/>
                </a:ext>
              </a:extLst>
            </p:cNvPr>
            <p:cNvCxnSpPr/>
            <p:nvPr/>
          </p:nvCxnSpPr>
          <p:spPr>
            <a:xfrm>
              <a:off x="6238292" y="3500355"/>
              <a:ext cx="0" cy="536546"/>
            </a:xfrm>
            <a:prstGeom prst="straightConnector1">
              <a:avLst/>
            </a:prstGeom>
            <a:noFill/>
            <a:ln w="28575" cap="flat" cmpd="sng">
              <a:solidFill>
                <a:srgbClr val="38761D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" name="Google Shape;68;p14">
              <a:extLst>
                <a:ext uri="{FF2B5EF4-FFF2-40B4-BE49-F238E27FC236}">
                  <a16:creationId xmlns:a16="http://schemas.microsoft.com/office/drawing/2014/main" id="{1A62D879-6106-4F63-8A94-6FD8E6A48BB4}"/>
                </a:ext>
              </a:extLst>
            </p:cNvPr>
            <p:cNvCxnSpPr/>
            <p:nvPr/>
          </p:nvCxnSpPr>
          <p:spPr>
            <a:xfrm>
              <a:off x="5178177" y="4036807"/>
              <a:ext cx="1610575" cy="11184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2" name="Google Shape;74;p14">
              <a:extLst>
                <a:ext uri="{FF2B5EF4-FFF2-40B4-BE49-F238E27FC236}">
                  <a16:creationId xmlns:a16="http://schemas.microsoft.com/office/drawing/2014/main" id="{8051EBB2-33DC-B44F-9D51-FF0196C2F24D}"/>
                </a:ext>
              </a:extLst>
            </p:cNvPr>
            <p:cNvSpPr txBox="1"/>
            <p:nvPr/>
          </p:nvSpPr>
          <p:spPr>
            <a:xfrm>
              <a:off x="5667748" y="4008181"/>
              <a:ext cx="631431" cy="3788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 dirty="0"/>
                <a:t>m/z</a:t>
              </a:r>
              <a:endParaRPr sz="1600" dirty="0"/>
            </a:p>
          </p:txBody>
        </p:sp>
        <p:sp>
          <p:nvSpPr>
            <p:cNvPr id="13" name="Google Shape;73;p14">
              <a:extLst>
                <a:ext uri="{FF2B5EF4-FFF2-40B4-BE49-F238E27FC236}">
                  <a16:creationId xmlns:a16="http://schemas.microsoft.com/office/drawing/2014/main" id="{D3B95207-172B-F495-E70A-66B698BE2973}"/>
                </a:ext>
              </a:extLst>
            </p:cNvPr>
            <p:cNvSpPr txBox="1"/>
            <p:nvPr/>
          </p:nvSpPr>
          <p:spPr>
            <a:xfrm rot="16200000">
              <a:off x="4415137" y="3331157"/>
              <a:ext cx="971103" cy="3829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 dirty="0"/>
                <a:t>Intensity </a:t>
              </a:r>
              <a:endParaRPr sz="1600" dirty="0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C0F83DD7-A549-76E5-7186-8A8E1AD7A43B}"/>
              </a:ext>
            </a:extLst>
          </p:cNvPr>
          <p:cNvSpPr txBox="1"/>
          <p:nvPr/>
        </p:nvSpPr>
        <p:spPr>
          <a:xfrm>
            <a:off x="107505" y="1203598"/>
            <a:ext cx="87129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This becomes more difficult in our experiments where we do it for multiple metabolites (DIA)</a:t>
            </a:r>
            <a:endParaRPr 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45" name="TextBox 1044">
                <a:extLst>
                  <a:ext uri="{FF2B5EF4-FFF2-40B4-BE49-F238E27FC236}">
                    <a16:creationId xmlns:a16="http://schemas.microsoft.com/office/drawing/2014/main" id="{315C4933-DDB1-20F2-B35E-9F22C9093E3D}"/>
                  </a:ext>
                </a:extLst>
              </p:cNvPr>
              <p:cNvSpPr txBox="1"/>
              <p:nvPr/>
            </p:nvSpPr>
            <p:spPr>
              <a:xfrm>
                <a:off x="1883889" y="2454352"/>
                <a:ext cx="57606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1045" name="TextBox 1044">
                <a:extLst>
                  <a:ext uri="{FF2B5EF4-FFF2-40B4-BE49-F238E27FC236}">
                    <a16:creationId xmlns:a16="http://schemas.microsoft.com/office/drawing/2014/main" id="{315C4933-DDB1-20F2-B35E-9F22C9093E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3889" y="2454352"/>
                <a:ext cx="576064" cy="369332"/>
              </a:xfrm>
              <a:prstGeom prst="rect">
                <a:avLst/>
              </a:prstGeom>
              <a:blipFill>
                <a:blip r:embed="rId4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7" name="TextBox 1046">
                <a:extLst>
                  <a:ext uri="{FF2B5EF4-FFF2-40B4-BE49-F238E27FC236}">
                    <a16:creationId xmlns:a16="http://schemas.microsoft.com/office/drawing/2014/main" id="{90186A24-ED4B-EA1E-9534-B3E6B9C97641}"/>
                  </a:ext>
                </a:extLst>
              </p:cNvPr>
              <p:cNvSpPr txBox="1"/>
              <p:nvPr/>
            </p:nvSpPr>
            <p:spPr>
              <a:xfrm>
                <a:off x="2253306" y="2667137"/>
                <a:ext cx="57606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1047" name="TextBox 1046">
                <a:extLst>
                  <a:ext uri="{FF2B5EF4-FFF2-40B4-BE49-F238E27FC236}">
                    <a16:creationId xmlns:a16="http://schemas.microsoft.com/office/drawing/2014/main" id="{90186A24-ED4B-EA1E-9534-B3E6B9C976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3306" y="2667137"/>
                <a:ext cx="576064" cy="369332"/>
              </a:xfrm>
              <a:prstGeom prst="rect">
                <a:avLst/>
              </a:prstGeom>
              <a:blipFill>
                <a:blip r:embed="rId5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8" name="TextBox 1047">
                <a:extLst>
                  <a:ext uri="{FF2B5EF4-FFF2-40B4-BE49-F238E27FC236}">
                    <a16:creationId xmlns:a16="http://schemas.microsoft.com/office/drawing/2014/main" id="{73959FBB-10D6-A64E-ABDF-A29481D1466B}"/>
                  </a:ext>
                </a:extLst>
              </p:cNvPr>
              <p:cNvSpPr txBox="1"/>
              <p:nvPr/>
            </p:nvSpPr>
            <p:spPr>
              <a:xfrm>
                <a:off x="2756961" y="2939593"/>
                <a:ext cx="57606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42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1048" name="TextBox 1047">
                <a:extLst>
                  <a:ext uri="{FF2B5EF4-FFF2-40B4-BE49-F238E27FC236}">
                    <a16:creationId xmlns:a16="http://schemas.microsoft.com/office/drawing/2014/main" id="{73959FBB-10D6-A64E-ABDF-A29481D146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6961" y="2939593"/>
                <a:ext cx="576064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Cartoon Lightning Bolt (PNG Transparent) | OnlyGFX.com">
            <a:extLst>
              <a:ext uri="{FF2B5EF4-FFF2-40B4-BE49-F238E27FC236}">
                <a16:creationId xmlns:a16="http://schemas.microsoft.com/office/drawing/2014/main" id="{BA311A41-A495-50A5-6BAB-70410025B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3306" y="397975"/>
            <a:ext cx="1658536" cy="2175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 descr="A cartoon explosion with yellow and red spots&#10;&#10;Description automatically generated">
            <a:extLst>
              <a:ext uri="{FF2B5EF4-FFF2-40B4-BE49-F238E27FC236}">
                <a16:creationId xmlns:a16="http://schemas.microsoft.com/office/drawing/2014/main" id="{C716EB5A-BB4A-D343-ABF6-91DFD0F0A7E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96135" y="2875221"/>
            <a:ext cx="594952" cy="594952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31886105-72EA-8CCE-8060-21F9D82F9762}"/>
              </a:ext>
            </a:extLst>
          </p:cNvPr>
          <p:cNvGrpSpPr/>
          <p:nvPr/>
        </p:nvGrpSpPr>
        <p:grpSpPr>
          <a:xfrm>
            <a:off x="5609478" y="2427734"/>
            <a:ext cx="2275381" cy="1800200"/>
            <a:chOff x="4709216" y="2643758"/>
            <a:chExt cx="2275381" cy="1800200"/>
          </a:xfrm>
        </p:grpSpPr>
        <p:sp>
          <p:nvSpPr>
            <p:cNvPr id="25" name="Google Shape;66;p14">
              <a:extLst>
                <a:ext uri="{FF2B5EF4-FFF2-40B4-BE49-F238E27FC236}">
                  <a16:creationId xmlns:a16="http://schemas.microsoft.com/office/drawing/2014/main" id="{DA488E0A-10E0-6E58-EE70-A87E98DE216E}"/>
                </a:ext>
              </a:extLst>
            </p:cNvPr>
            <p:cNvSpPr/>
            <p:nvPr/>
          </p:nvSpPr>
          <p:spPr>
            <a:xfrm>
              <a:off x="4709216" y="2643758"/>
              <a:ext cx="2275381" cy="1800200"/>
            </a:xfrm>
            <a:prstGeom prst="rect">
              <a:avLst/>
            </a:prstGeom>
            <a:solidFill>
              <a:srgbClr val="FCE5C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6" name="Google Shape;67;p14">
              <a:extLst>
                <a:ext uri="{FF2B5EF4-FFF2-40B4-BE49-F238E27FC236}">
                  <a16:creationId xmlns:a16="http://schemas.microsoft.com/office/drawing/2014/main" id="{9E8CA57A-6B31-F457-6519-83B55F5B06D2}"/>
                </a:ext>
              </a:extLst>
            </p:cNvPr>
            <p:cNvCxnSpPr/>
            <p:nvPr/>
          </p:nvCxnSpPr>
          <p:spPr>
            <a:xfrm flipH="1">
              <a:off x="5188392" y="2840951"/>
              <a:ext cx="10167" cy="1195825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" name="Google Shape;71;p14">
              <a:extLst>
                <a:ext uri="{FF2B5EF4-FFF2-40B4-BE49-F238E27FC236}">
                  <a16:creationId xmlns:a16="http://schemas.microsoft.com/office/drawing/2014/main" id="{DEAF7E3F-09FD-710C-2EE2-A1D07B4436FF}"/>
                </a:ext>
              </a:extLst>
            </p:cNvPr>
            <p:cNvCxnSpPr>
              <a:cxnSpLocks/>
            </p:cNvCxnSpPr>
            <p:nvPr/>
          </p:nvCxnSpPr>
          <p:spPr>
            <a:xfrm>
              <a:off x="6238292" y="3939902"/>
              <a:ext cx="0" cy="96999"/>
            </a:xfrm>
            <a:prstGeom prst="straightConnector1">
              <a:avLst/>
            </a:prstGeom>
            <a:noFill/>
            <a:ln w="28575" cap="flat" cmpd="sng">
              <a:solidFill>
                <a:srgbClr val="080808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1" name="Google Shape;74;p14">
              <a:extLst>
                <a:ext uri="{FF2B5EF4-FFF2-40B4-BE49-F238E27FC236}">
                  <a16:creationId xmlns:a16="http://schemas.microsoft.com/office/drawing/2014/main" id="{85B1BAAE-B700-C3EB-F9B7-A4A968D99CB3}"/>
                </a:ext>
              </a:extLst>
            </p:cNvPr>
            <p:cNvSpPr txBox="1"/>
            <p:nvPr/>
          </p:nvSpPr>
          <p:spPr>
            <a:xfrm>
              <a:off x="5667748" y="4008181"/>
              <a:ext cx="631431" cy="3788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 dirty="0"/>
                <a:t>m/z</a:t>
              </a:r>
              <a:endParaRPr sz="1600" dirty="0"/>
            </a:p>
          </p:txBody>
        </p:sp>
        <p:sp>
          <p:nvSpPr>
            <p:cNvPr id="1024" name="Google Shape;73;p14">
              <a:extLst>
                <a:ext uri="{FF2B5EF4-FFF2-40B4-BE49-F238E27FC236}">
                  <a16:creationId xmlns:a16="http://schemas.microsoft.com/office/drawing/2014/main" id="{3DB9FBCD-BB29-FDD6-2A70-2370E09BCEA4}"/>
                </a:ext>
              </a:extLst>
            </p:cNvPr>
            <p:cNvSpPr txBox="1"/>
            <p:nvPr/>
          </p:nvSpPr>
          <p:spPr>
            <a:xfrm rot="16200000">
              <a:off x="4415137" y="3331157"/>
              <a:ext cx="971103" cy="3829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 dirty="0"/>
                <a:t>Intensity </a:t>
              </a:r>
              <a:endParaRPr sz="1600" dirty="0"/>
            </a:p>
          </p:txBody>
        </p:sp>
      </p:grpSp>
      <p:sp>
        <p:nvSpPr>
          <p:cNvPr id="1033" name="Arrow: Right 1032">
            <a:extLst>
              <a:ext uri="{FF2B5EF4-FFF2-40B4-BE49-F238E27FC236}">
                <a16:creationId xmlns:a16="http://schemas.microsoft.com/office/drawing/2014/main" id="{B8C1CB2D-A806-6E54-E9E9-DDE19F81326F}"/>
              </a:ext>
            </a:extLst>
          </p:cNvPr>
          <p:cNvSpPr/>
          <p:nvPr/>
        </p:nvSpPr>
        <p:spPr bwMode="auto">
          <a:xfrm>
            <a:off x="4252784" y="3188271"/>
            <a:ext cx="856714" cy="226151"/>
          </a:xfrm>
          <a:prstGeom prst="rightArrow">
            <a:avLst/>
          </a:prstGeom>
          <a:solidFill>
            <a:srgbClr val="FFC000"/>
          </a:solidFill>
          <a:ln w="222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cxnSp>
        <p:nvCxnSpPr>
          <p:cNvPr id="1051" name="Google Shape;71;p14">
            <a:extLst>
              <a:ext uri="{FF2B5EF4-FFF2-40B4-BE49-F238E27FC236}">
                <a16:creationId xmlns:a16="http://schemas.microsoft.com/office/drawing/2014/main" id="{1AB087A9-5C3B-5EA6-84D1-2305F78F84AD}"/>
              </a:ext>
            </a:extLst>
          </p:cNvPr>
          <p:cNvCxnSpPr>
            <a:cxnSpLocks/>
          </p:cNvCxnSpPr>
          <p:nvPr/>
        </p:nvCxnSpPr>
        <p:spPr>
          <a:xfrm>
            <a:off x="6228184" y="3642916"/>
            <a:ext cx="0" cy="177627"/>
          </a:xfrm>
          <a:prstGeom prst="straightConnector1">
            <a:avLst/>
          </a:prstGeom>
          <a:noFill/>
          <a:ln w="28575" cap="flat" cmpd="sng">
            <a:solidFill>
              <a:srgbClr val="080808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64" name="Google Shape;71;p14">
            <a:extLst>
              <a:ext uri="{FF2B5EF4-FFF2-40B4-BE49-F238E27FC236}">
                <a16:creationId xmlns:a16="http://schemas.microsoft.com/office/drawing/2014/main" id="{4AE86448-C761-6ED5-412F-18E379864248}"/>
              </a:ext>
            </a:extLst>
          </p:cNvPr>
          <p:cNvCxnSpPr>
            <a:cxnSpLocks/>
          </p:cNvCxnSpPr>
          <p:nvPr/>
        </p:nvCxnSpPr>
        <p:spPr>
          <a:xfrm>
            <a:off x="6372200" y="3493676"/>
            <a:ext cx="0" cy="338051"/>
          </a:xfrm>
          <a:prstGeom prst="straightConnector1">
            <a:avLst/>
          </a:prstGeom>
          <a:noFill/>
          <a:ln w="28575" cap="flat" cmpd="sng">
            <a:solidFill>
              <a:srgbClr val="080808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65" name="Google Shape;71;p14">
            <a:extLst>
              <a:ext uri="{FF2B5EF4-FFF2-40B4-BE49-F238E27FC236}">
                <a16:creationId xmlns:a16="http://schemas.microsoft.com/office/drawing/2014/main" id="{8617410B-D72D-8131-721B-404FCD9E4169}"/>
              </a:ext>
            </a:extLst>
          </p:cNvPr>
          <p:cNvCxnSpPr>
            <a:cxnSpLocks/>
          </p:cNvCxnSpPr>
          <p:nvPr/>
        </p:nvCxnSpPr>
        <p:spPr>
          <a:xfrm>
            <a:off x="6532984" y="3632634"/>
            <a:ext cx="0" cy="199093"/>
          </a:xfrm>
          <a:prstGeom prst="straightConnector1">
            <a:avLst/>
          </a:prstGeom>
          <a:noFill/>
          <a:ln w="28575" cap="flat" cmpd="sng">
            <a:solidFill>
              <a:srgbClr val="080808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072" name="Picture 1071" descr="A cartoon explosion with yellow and red spots&#10;&#10;Description automatically generated">
            <a:extLst>
              <a:ext uri="{FF2B5EF4-FFF2-40B4-BE49-F238E27FC236}">
                <a16:creationId xmlns:a16="http://schemas.microsoft.com/office/drawing/2014/main" id="{A0CC53A5-D9D8-18F5-30E9-C19664FA089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93098" y="2645504"/>
            <a:ext cx="594952" cy="594952"/>
          </a:xfrm>
          <a:prstGeom prst="rect">
            <a:avLst/>
          </a:prstGeom>
        </p:spPr>
      </p:pic>
      <p:pic>
        <p:nvPicPr>
          <p:cNvPr id="1073" name="Picture 1072" descr="A cartoon explosion with yellow and red spots&#10;&#10;Description automatically generated">
            <a:extLst>
              <a:ext uri="{FF2B5EF4-FFF2-40B4-BE49-F238E27FC236}">
                <a16:creationId xmlns:a16="http://schemas.microsoft.com/office/drawing/2014/main" id="{A5A2AE78-4D5F-D838-F179-4571D550FF5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24904" y="2412898"/>
            <a:ext cx="594952" cy="594952"/>
          </a:xfrm>
          <a:prstGeom prst="rect">
            <a:avLst/>
          </a:prstGeom>
        </p:spPr>
      </p:pic>
      <p:cxnSp>
        <p:nvCxnSpPr>
          <p:cNvPr id="1075" name="Google Shape;69;p14">
            <a:extLst>
              <a:ext uri="{FF2B5EF4-FFF2-40B4-BE49-F238E27FC236}">
                <a16:creationId xmlns:a16="http://schemas.microsoft.com/office/drawing/2014/main" id="{E8E1CD51-C0DC-A9E3-771C-DC56539213E1}"/>
              </a:ext>
            </a:extLst>
          </p:cNvPr>
          <p:cNvCxnSpPr>
            <a:cxnSpLocks/>
          </p:cNvCxnSpPr>
          <p:nvPr/>
        </p:nvCxnSpPr>
        <p:spPr>
          <a:xfrm>
            <a:off x="6300192" y="3470173"/>
            <a:ext cx="0" cy="345526"/>
          </a:xfrm>
          <a:prstGeom prst="straightConnector1">
            <a:avLst/>
          </a:prstGeom>
          <a:noFill/>
          <a:ln w="28575" cap="flat" cmpd="sng">
            <a:solidFill>
              <a:srgbClr val="080808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77" name="Google Shape;69;p14">
            <a:extLst>
              <a:ext uri="{FF2B5EF4-FFF2-40B4-BE49-F238E27FC236}">
                <a16:creationId xmlns:a16="http://schemas.microsoft.com/office/drawing/2014/main" id="{ADA5708A-2754-F47D-1DE2-9CBD8E616F12}"/>
              </a:ext>
            </a:extLst>
          </p:cNvPr>
          <p:cNvCxnSpPr>
            <a:cxnSpLocks/>
          </p:cNvCxnSpPr>
          <p:nvPr/>
        </p:nvCxnSpPr>
        <p:spPr>
          <a:xfrm>
            <a:off x="6156176" y="3723878"/>
            <a:ext cx="0" cy="102257"/>
          </a:xfrm>
          <a:prstGeom prst="straightConnector1">
            <a:avLst/>
          </a:prstGeom>
          <a:noFill/>
          <a:ln w="28575" cap="flat" cmpd="sng">
            <a:solidFill>
              <a:srgbClr val="080808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79" name="Google Shape;69;p14">
            <a:extLst>
              <a:ext uri="{FF2B5EF4-FFF2-40B4-BE49-F238E27FC236}">
                <a16:creationId xmlns:a16="http://schemas.microsoft.com/office/drawing/2014/main" id="{0D48CD96-786F-04E6-481C-537D5D8A68B4}"/>
              </a:ext>
            </a:extLst>
          </p:cNvPr>
          <p:cNvCxnSpPr>
            <a:cxnSpLocks/>
          </p:cNvCxnSpPr>
          <p:nvPr/>
        </p:nvCxnSpPr>
        <p:spPr>
          <a:xfrm>
            <a:off x="6903090" y="3662701"/>
            <a:ext cx="0" cy="176501"/>
          </a:xfrm>
          <a:prstGeom prst="straightConnector1">
            <a:avLst/>
          </a:prstGeom>
          <a:noFill/>
          <a:ln w="28575" cap="flat" cmpd="sng">
            <a:solidFill>
              <a:srgbClr val="080808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81" name="Google Shape;70;p14">
            <a:extLst>
              <a:ext uri="{FF2B5EF4-FFF2-40B4-BE49-F238E27FC236}">
                <a16:creationId xmlns:a16="http://schemas.microsoft.com/office/drawing/2014/main" id="{9A18C648-6DBE-8F0A-C39E-EFD8EFF31AC0}"/>
              </a:ext>
            </a:extLst>
          </p:cNvPr>
          <p:cNvCxnSpPr>
            <a:cxnSpLocks/>
          </p:cNvCxnSpPr>
          <p:nvPr/>
        </p:nvCxnSpPr>
        <p:spPr>
          <a:xfrm>
            <a:off x="6660232" y="2988658"/>
            <a:ext cx="0" cy="837477"/>
          </a:xfrm>
          <a:prstGeom prst="straightConnector1">
            <a:avLst/>
          </a:prstGeom>
          <a:noFill/>
          <a:ln w="28575" cap="flat" cmpd="sng">
            <a:solidFill>
              <a:srgbClr val="080808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82" name="Google Shape;70;p14">
            <a:extLst>
              <a:ext uri="{FF2B5EF4-FFF2-40B4-BE49-F238E27FC236}">
                <a16:creationId xmlns:a16="http://schemas.microsoft.com/office/drawing/2014/main" id="{0D6D14D2-1F6D-3807-D6B4-5AC19BFE56D3}"/>
              </a:ext>
            </a:extLst>
          </p:cNvPr>
          <p:cNvCxnSpPr>
            <a:cxnSpLocks/>
          </p:cNvCxnSpPr>
          <p:nvPr/>
        </p:nvCxnSpPr>
        <p:spPr>
          <a:xfrm>
            <a:off x="6444208" y="3402178"/>
            <a:ext cx="0" cy="430815"/>
          </a:xfrm>
          <a:prstGeom prst="straightConnector1">
            <a:avLst/>
          </a:prstGeom>
          <a:noFill/>
          <a:ln w="28575" cap="flat" cmpd="sng">
            <a:solidFill>
              <a:srgbClr val="080808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83" name="Google Shape;70;p14">
            <a:extLst>
              <a:ext uri="{FF2B5EF4-FFF2-40B4-BE49-F238E27FC236}">
                <a16:creationId xmlns:a16="http://schemas.microsoft.com/office/drawing/2014/main" id="{F2D151B9-8F60-17C9-F2C2-68DED4D921D0}"/>
              </a:ext>
            </a:extLst>
          </p:cNvPr>
          <p:cNvCxnSpPr>
            <a:cxnSpLocks/>
          </p:cNvCxnSpPr>
          <p:nvPr/>
        </p:nvCxnSpPr>
        <p:spPr>
          <a:xfrm>
            <a:off x="6568010" y="3507854"/>
            <a:ext cx="0" cy="331348"/>
          </a:xfrm>
          <a:prstGeom prst="straightConnector1">
            <a:avLst/>
          </a:prstGeom>
          <a:noFill/>
          <a:ln w="28575" cap="flat" cmpd="sng">
            <a:solidFill>
              <a:srgbClr val="080808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86" name="Google Shape;68;p14">
            <a:extLst>
              <a:ext uri="{FF2B5EF4-FFF2-40B4-BE49-F238E27FC236}">
                <a16:creationId xmlns:a16="http://schemas.microsoft.com/office/drawing/2014/main" id="{B1109018-542D-F8F0-F5FD-76B72EFF2578}"/>
              </a:ext>
            </a:extLst>
          </p:cNvPr>
          <p:cNvCxnSpPr/>
          <p:nvPr/>
        </p:nvCxnSpPr>
        <p:spPr>
          <a:xfrm>
            <a:off x="6078437" y="3827401"/>
            <a:ext cx="1610575" cy="11184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D53B211-9565-2084-9C4A-F6E6C7F6202A}"/>
              </a:ext>
            </a:extLst>
          </p:cNvPr>
          <p:cNvSpPr txBox="1"/>
          <p:nvPr/>
        </p:nvSpPr>
        <p:spPr>
          <a:xfrm>
            <a:off x="4860032" y="1872732"/>
            <a:ext cx="442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What we actually see (no </a:t>
            </a:r>
            <a:r>
              <a:rPr lang="en-US" sz="2000" dirty="0" err="1"/>
              <a:t>colours</a:t>
            </a:r>
            <a:r>
              <a:rPr lang="en-US" sz="20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3895132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453913-BFC9-50D0-0FA3-F1519AA735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12EBCE7-F565-323F-AB6B-750299F662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079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0D40FFB-5008-1065-2DC1-B0E2EFB5966C}"/>
              </a:ext>
            </a:extLst>
          </p:cNvPr>
          <p:cNvSpPr txBox="1"/>
          <p:nvPr/>
        </p:nvSpPr>
        <p:spPr>
          <a:xfrm>
            <a:off x="2195736" y="411510"/>
            <a:ext cx="38164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srgbClr val="003560"/>
                </a:solidFill>
                <a:effectLst/>
                <a:uLnTx/>
                <a:uFillTx/>
                <a:latin typeface="Arial" charset="0"/>
                <a:ea typeface="ヒラギノ角ゴ Pro W3" charset="-128"/>
                <a:cs typeface="+mn-cs"/>
              </a:rPr>
              <a:t>Our Aim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srgbClr val="003560"/>
              </a:solidFill>
              <a:effectLst/>
              <a:uLnTx/>
              <a:uFillTx/>
              <a:latin typeface="Arial" charset="0"/>
              <a:ea typeface="ヒラギノ角ゴ Pro W3" charset="-128"/>
              <a:cs typeface="+mn-cs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4F77121-5795-EE0A-B065-F9E1EBE5AAC2}"/>
              </a:ext>
            </a:extLst>
          </p:cNvPr>
          <p:cNvGrpSpPr/>
          <p:nvPr/>
        </p:nvGrpSpPr>
        <p:grpSpPr>
          <a:xfrm>
            <a:off x="3462743" y="964903"/>
            <a:ext cx="2275381" cy="1800200"/>
            <a:chOff x="5609478" y="2427734"/>
            <a:chExt cx="2275381" cy="1800200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534C3B07-B69B-B3D3-5132-975E756553CE}"/>
                </a:ext>
              </a:extLst>
            </p:cNvPr>
            <p:cNvGrpSpPr/>
            <p:nvPr/>
          </p:nvGrpSpPr>
          <p:grpSpPr>
            <a:xfrm>
              <a:off x="5609478" y="2427734"/>
              <a:ext cx="2275381" cy="1800200"/>
              <a:chOff x="4709216" y="2643758"/>
              <a:chExt cx="2275381" cy="1800200"/>
            </a:xfrm>
          </p:grpSpPr>
          <p:sp>
            <p:nvSpPr>
              <p:cNvPr id="25" name="Google Shape;66;p14">
                <a:extLst>
                  <a:ext uri="{FF2B5EF4-FFF2-40B4-BE49-F238E27FC236}">
                    <a16:creationId xmlns:a16="http://schemas.microsoft.com/office/drawing/2014/main" id="{D300EBD4-44CB-2917-9F9E-A642C5CA670D}"/>
                  </a:ext>
                </a:extLst>
              </p:cNvPr>
              <p:cNvSpPr/>
              <p:nvPr/>
            </p:nvSpPr>
            <p:spPr>
              <a:xfrm>
                <a:off x="4709216" y="2643758"/>
                <a:ext cx="2275381" cy="1800200"/>
              </a:xfrm>
              <a:prstGeom prst="rect">
                <a:avLst/>
              </a:prstGeom>
              <a:solidFill>
                <a:srgbClr val="FCE5CD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6" name="Google Shape;67;p14">
                <a:extLst>
                  <a:ext uri="{FF2B5EF4-FFF2-40B4-BE49-F238E27FC236}">
                    <a16:creationId xmlns:a16="http://schemas.microsoft.com/office/drawing/2014/main" id="{5EB14E01-7FE7-0249-C152-3CF95525EC1C}"/>
                  </a:ext>
                </a:extLst>
              </p:cNvPr>
              <p:cNvCxnSpPr/>
              <p:nvPr/>
            </p:nvCxnSpPr>
            <p:spPr>
              <a:xfrm flipH="1">
                <a:off x="5188392" y="2840951"/>
                <a:ext cx="10167" cy="1195825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9" name="Google Shape;71;p14">
                <a:extLst>
                  <a:ext uri="{FF2B5EF4-FFF2-40B4-BE49-F238E27FC236}">
                    <a16:creationId xmlns:a16="http://schemas.microsoft.com/office/drawing/2014/main" id="{6E3651B7-8012-4672-1EA9-56D5B21E609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38292" y="3939902"/>
                <a:ext cx="0" cy="96999"/>
              </a:xfrm>
              <a:prstGeom prst="straightConnector1">
                <a:avLst/>
              </a:prstGeom>
              <a:noFill/>
              <a:ln w="28575" cap="flat" cmpd="sng">
                <a:solidFill>
                  <a:srgbClr val="080808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31" name="Google Shape;74;p14">
                <a:extLst>
                  <a:ext uri="{FF2B5EF4-FFF2-40B4-BE49-F238E27FC236}">
                    <a16:creationId xmlns:a16="http://schemas.microsoft.com/office/drawing/2014/main" id="{7C5E9FB2-DAF1-53A9-2185-925B89C5AE20}"/>
                  </a:ext>
                </a:extLst>
              </p:cNvPr>
              <p:cNvSpPr txBox="1"/>
              <p:nvPr/>
            </p:nvSpPr>
            <p:spPr>
              <a:xfrm>
                <a:off x="5667748" y="4008181"/>
                <a:ext cx="631431" cy="3788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600" dirty="0"/>
                  <a:t>m/z</a:t>
                </a:r>
                <a:endParaRPr sz="1600" dirty="0"/>
              </a:p>
            </p:txBody>
          </p:sp>
          <p:sp>
            <p:nvSpPr>
              <p:cNvPr id="1024" name="Google Shape;73;p14">
                <a:extLst>
                  <a:ext uri="{FF2B5EF4-FFF2-40B4-BE49-F238E27FC236}">
                    <a16:creationId xmlns:a16="http://schemas.microsoft.com/office/drawing/2014/main" id="{F377F556-F228-BFFE-F1DD-72F5DC49C391}"/>
                  </a:ext>
                </a:extLst>
              </p:cNvPr>
              <p:cNvSpPr txBox="1"/>
              <p:nvPr/>
            </p:nvSpPr>
            <p:spPr>
              <a:xfrm rot="16200000">
                <a:off x="4415137" y="3331157"/>
                <a:ext cx="971103" cy="38294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600" dirty="0"/>
                  <a:t>Intensity </a:t>
                </a:r>
                <a:endParaRPr sz="1600" dirty="0"/>
              </a:p>
            </p:txBody>
          </p:sp>
        </p:grpSp>
        <p:cxnSp>
          <p:nvCxnSpPr>
            <p:cNvPr id="1051" name="Google Shape;71;p14">
              <a:extLst>
                <a:ext uri="{FF2B5EF4-FFF2-40B4-BE49-F238E27FC236}">
                  <a16:creationId xmlns:a16="http://schemas.microsoft.com/office/drawing/2014/main" id="{635F995A-E6AB-B884-0C19-C878E6990040}"/>
                </a:ext>
              </a:extLst>
            </p:cNvPr>
            <p:cNvCxnSpPr>
              <a:cxnSpLocks/>
            </p:cNvCxnSpPr>
            <p:nvPr/>
          </p:nvCxnSpPr>
          <p:spPr>
            <a:xfrm>
              <a:off x="6228184" y="3642916"/>
              <a:ext cx="0" cy="177627"/>
            </a:xfrm>
            <a:prstGeom prst="straightConnector1">
              <a:avLst/>
            </a:prstGeom>
            <a:noFill/>
            <a:ln w="28575" cap="flat" cmpd="sng">
              <a:solidFill>
                <a:srgbClr val="080808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64" name="Google Shape;71;p14">
              <a:extLst>
                <a:ext uri="{FF2B5EF4-FFF2-40B4-BE49-F238E27FC236}">
                  <a16:creationId xmlns:a16="http://schemas.microsoft.com/office/drawing/2014/main" id="{097EFE3C-D408-1000-DA1C-690350DA8691}"/>
                </a:ext>
              </a:extLst>
            </p:cNvPr>
            <p:cNvCxnSpPr>
              <a:cxnSpLocks/>
            </p:cNvCxnSpPr>
            <p:nvPr/>
          </p:nvCxnSpPr>
          <p:spPr>
            <a:xfrm>
              <a:off x="6372200" y="3493676"/>
              <a:ext cx="0" cy="338051"/>
            </a:xfrm>
            <a:prstGeom prst="straightConnector1">
              <a:avLst/>
            </a:prstGeom>
            <a:noFill/>
            <a:ln w="28575" cap="flat" cmpd="sng">
              <a:solidFill>
                <a:srgbClr val="080808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65" name="Google Shape;71;p14">
              <a:extLst>
                <a:ext uri="{FF2B5EF4-FFF2-40B4-BE49-F238E27FC236}">
                  <a16:creationId xmlns:a16="http://schemas.microsoft.com/office/drawing/2014/main" id="{734EF79C-903A-8A0D-14C5-F12135A9DB61}"/>
                </a:ext>
              </a:extLst>
            </p:cNvPr>
            <p:cNvCxnSpPr>
              <a:cxnSpLocks/>
            </p:cNvCxnSpPr>
            <p:nvPr/>
          </p:nvCxnSpPr>
          <p:spPr>
            <a:xfrm>
              <a:off x="6532984" y="3632634"/>
              <a:ext cx="0" cy="199093"/>
            </a:xfrm>
            <a:prstGeom prst="straightConnector1">
              <a:avLst/>
            </a:prstGeom>
            <a:noFill/>
            <a:ln w="28575" cap="flat" cmpd="sng">
              <a:solidFill>
                <a:srgbClr val="080808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75" name="Google Shape;69;p14">
              <a:extLst>
                <a:ext uri="{FF2B5EF4-FFF2-40B4-BE49-F238E27FC236}">
                  <a16:creationId xmlns:a16="http://schemas.microsoft.com/office/drawing/2014/main" id="{B5EFE314-4950-4963-7124-4CBEE44A43B6}"/>
                </a:ext>
              </a:extLst>
            </p:cNvPr>
            <p:cNvCxnSpPr>
              <a:cxnSpLocks/>
            </p:cNvCxnSpPr>
            <p:nvPr/>
          </p:nvCxnSpPr>
          <p:spPr>
            <a:xfrm>
              <a:off x="6300192" y="3470173"/>
              <a:ext cx="0" cy="345526"/>
            </a:xfrm>
            <a:prstGeom prst="straightConnector1">
              <a:avLst/>
            </a:prstGeom>
            <a:noFill/>
            <a:ln w="28575" cap="flat" cmpd="sng">
              <a:solidFill>
                <a:srgbClr val="080808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77" name="Google Shape;69;p14">
              <a:extLst>
                <a:ext uri="{FF2B5EF4-FFF2-40B4-BE49-F238E27FC236}">
                  <a16:creationId xmlns:a16="http://schemas.microsoft.com/office/drawing/2014/main" id="{A346AB2D-5592-97EE-B417-39D0096A1737}"/>
                </a:ext>
              </a:extLst>
            </p:cNvPr>
            <p:cNvCxnSpPr>
              <a:cxnSpLocks/>
            </p:cNvCxnSpPr>
            <p:nvPr/>
          </p:nvCxnSpPr>
          <p:spPr>
            <a:xfrm>
              <a:off x="6156176" y="3723878"/>
              <a:ext cx="0" cy="102257"/>
            </a:xfrm>
            <a:prstGeom prst="straightConnector1">
              <a:avLst/>
            </a:prstGeom>
            <a:noFill/>
            <a:ln w="28575" cap="flat" cmpd="sng">
              <a:solidFill>
                <a:srgbClr val="080808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79" name="Google Shape;69;p14">
              <a:extLst>
                <a:ext uri="{FF2B5EF4-FFF2-40B4-BE49-F238E27FC236}">
                  <a16:creationId xmlns:a16="http://schemas.microsoft.com/office/drawing/2014/main" id="{14305DAE-8493-9048-1A43-2373E53E13DF}"/>
                </a:ext>
              </a:extLst>
            </p:cNvPr>
            <p:cNvCxnSpPr>
              <a:cxnSpLocks/>
            </p:cNvCxnSpPr>
            <p:nvPr/>
          </p:nvCxnSpPr>
          <p:spPr>
            <a:xfrm>
              <a:off x="6903090" y="3662701"/>
              <a:ext cx="0" cy="176501"/>
            </a:xfrm>
            <a:prstGeom prst="straightConnector1">
              <a:avLst/>
            </a:prstGeom>
            <a:noFill/>
            <a:ln w="28575" cap="flat" cmpd="sng">
              <a:solidFill>
                <a:srgbClr val="080808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81" name="Google Shape;70;p14">
              <a:extLst>
                <a:ext uri="{FF2B5EF4-FFF2-40B4-BE49-F238E27FC236}">
                  <a16:creationId xmlns:a16="http://schemas.microsoft.com/office/drawing/2014/main" id="{E981700C-8288-26A8-49CF-F4B2FCAB10D6}"/>
                </a:ext>
              </a:extLst>
            </p:cNvPr>
            <p:cNvCxnSpPr>
              <a:cxnSpLocks/>
            </p:cNvCxnSpPr>
            <p:nvPr/>
          </p:nvCxnSpPr>
          <p:spPr>
            <a:xfrm>
              <a:off x="6660232" y="2988658"/>
              <a:ext cx="0" cy="837477"/>
            </a:xfrm>
            <a:prstGeom prst="straightConnector1">
              <a:avLst/>
            </a:prstGeom>
            <a:noFill/>
            <a:ln w="28575" cap="flat" cmpd="sng">
              <a:solidFill>
                <a:srgbClr val="080808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82" name="Google Shape;70;p14">
              <a:extLst>
                <a:ext uri="{FF2B5EF4-FFF2-40B4-BE49-F238E27FC236}">
                  <a16:creationId xmlns:a16="http://schemas.microsoft.com/office/drawing/2014/main" id="{FD51789C-ED3E-2AAA-4307-B1D8E18917A9}"/>
                </a:ext>
              </a:extLst>
            </p:cNvPr>
            <p:cNvCxnSpPr>
              <a:cxnSpLocks/>
            </p:cNvCxnSpPr>
            <p:nvPr/>
          </p:nvCxnSpPr>
          <p:spPr>
            <a:xfrm>
              <a:off x="6444208" y="3402178"/>
              <a:ext cx="0" cy="430815"/>
            </a:xfrm>
            <a:prstGeom prst="straightConnector1">
              <a:avLst/>
            </a:prstGeom>
            <a:noFill/>
            <a:ln w="28575" cap="flat" cmpd="sng">
              <a:solidFill>
                <a:srgbClr val="080808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83" name="Google Shape;70;p14">
              <a:extLst>
                <a:ext uri="{FF2B5EF4-FFF2-40B4-BE49-F238E27FC236}">
                  <a16:creationId xmlns:a16="http://schemas.microsoft.com/office/drawing/2014/main" id="{7F1BFC4F-A44E-EB3A-0F1B-2246B3A90C9B}"/>
                </a:ext>
              </a:extLst>
            </p:cNvPr>
            <p:cNvCxnSpPr>
              <a:cxnSpLocks/>
            </p:cNvCxnSpPr>
            <p:nvPr/>
          </p:nvCxnSpPr>
          <p:spPr>
            <a:xfrm>
              <a:off x="6568010" y="3507854"/>
              <a:ext cx="0" cy="331348"/>
            </a:xfrm>
            <a:prstGeom prst="straightConnector1">
              <a:avLst/>
            </a:prstGeom>
            <a:noFill/>
            <a:ln w="28575" cap="flat" cmpd="sng">
              <a:solidFill>
                <a:srgbClr val="080808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86" name="Google Shape;68;p14">
              <a:extLst>
                <a:ext uri="{FF2B5EF4-FFF2-40B4-BE49-F238E27FC236}">
                  <a16:creationId xmlns:a16="http://schemas.microsoft.com/office/drawing/2014/main" id="{156289DB-4E94-B5B8-01A7-AFA85F5AF192}"/>
                </a:ext>
              </a:extLst>
            </p:cNvPr>
            <p:cNvCxnSpPr/>
            <p:nvPr/>
          </p:nvCxnSpPr>
          <p:spPr>
            <a:xfrm>
              <a:off x="6078437" y="3827401"/>
              <a:ext cx="1610575" cy="11184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D29826B-2B69-AB30-4BD5-941AAE2334E7}"/>
              </a:ext>
            </a:extLst>
          </p:cNvPr>
          <p:cNvGrpSpPr/>
          <p:nvPr/>
        </p:nvGrpSpPr>
        <p:grpSpPr>
          <a:xfrm>
            <a:off x="6329067" y="3219822"/>
            <a:ext cx="2275381" cy="1800200"/>
            <a:chOff x="4709216" y="2643758"/>
            <a:chExt cx="2275381" cy="1800200"/>
          </a:xfrm>
        </p:grpSpPr>
        <p:sp>
          <p:nvSpPr>
            <p:cNvPr id="16" name="Google Shape;66;p14">
              <a:extLst>
                <a:ext uri="{FF2B5EF4-FFF2-40B4-BE49-F238E27FC236}">
                  <a16:creationId xmlns:a16="http://schemas.microsoft.com/office/drawing/2014/main" id="{30DA28AE-2BB2-C494-C9DA-7B681D1A4CF3}"/>
                </a:ext>
              </a:extLst>
            </p:cNvPr>
            <p:cNvSpPr/>
            <p:nvPr/>
          </p:nvSpPr>
          <p:spPr>
            <a:xfrm>
              <a:off x="4709216" y="2643758"/>
              <a:ext cx="2275381" cy="1800200"/>
            </a:xfrm>
            <a:prstGeom prst="rect">
              <a:avLst/>
            </a:prstGeom>
            <a:solidFill>
              <a:srgbClr val="FCE5C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7" name="Google Shape;67;p14">
              <a:extLst>
                <a:ext uri="{FF2B5EF4-FFF2-40B4-BE49-F238E27FC236}">
                  <a16:creationId xmlns:a16="http://schemas.microsoft.com/office/drawing/2014/main" id="{D286E72D-CD6F-2792-7A2E-AA81450ADB6B}"/>
                </a:ext>
              </a:extLst>
            </p:cNvPr>
            <p:cNvCxnSpPr/>
            <p:nvPr/>
          </p:nvCxnSpPr>
          <p:spPr>
            <a:xfrm flipH="1">
              <a:off x="5188392" y="2840951"/>
              <a:ext cx="10167" cy="1195825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" name="Google Shape;71;p14">
              <a:extLst>
                <a:ext uri="{FF2B5EF4-FFF2-40B4-BE49-F238E27FC236}">
                  <a16:creationId xmlns:a16="http://schemas.microsoft.com/office/drawing/2014/main" id="{3619B6DA-8EC8-4E9B-9311-89C044DCACDF}"/>
                </a:ext>
              </a:extLst>
            </p:cNvPr>
            <p:cNvCxnSpPr>
              <a:cxnSpLocks/>
            </p:cNvCxnSpPr>
            <p:nvPr/>
          </p:nvCxnSpPr>
          <p:spPr>
            <a:xfrm>
              <a:off x="6238292" y="3939902"/>
              <a:ext cx="0" cy="96999"/>
            </a:xfrm>
            <a:prstGeom prst="straightConnector1">
              <a:avLst/>
            </a:prstGeom>
            <a:noFill/>
            <a:ln w="28575" cap="flat" cmpd="sng">
              <a:solidFill>
                <a:srgbClr val="38761D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9" name="Google Shape;74;p14">
              <a:extLst>
                <a:ext uri="{FF2B5EF4-FFF2-40B4-BE49-F238E27FC236}">
                  <a16:creationId xmlns:a16="http://schemas.microsoft.com/office/drawing/2014/main" id="{80766422-96D4-4EEA-6143-D32AE4FBA980}"/>
                </a:ext>
              </a:extLst>
            </p:cNvPr>
            <p:cNvSpPr txBox="1"/>
            <p:nvPr/>
          </p:nvSpPr>
          <p:spPr>
            <a:xfrm>
              <a:off x="5667748" y="4008181"/>
              <a:ext cx="631431" cy="3788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 dirty="0"/>
                <a:t>m/z</a:t>
              </a:r>
              <a:endParaRPr sz="1600" dirty="0"/>
            </a:p>
          </p:txBody>
        </p:sp>
        <p:sp>
          <p:nvSpPr>
            <p:cNvPr id="20" name="Google Shape;73;p14">
              <a:extLst>
                <a:ext uri="{FF2B5EF4-FFF2-40B4-BE49-F238E27FC236}">
                  <a16:creationId xmlns:a16="http://schemas.microsoft.com/office/drawing/2014/main" id="{A5DD41AD-E777-0D79-D1E6-38B7962D1023}"/>
                </a:ext>
              </a:extLst>
            </p:cNvPr>
            <p:cNvSpPr txBox="1"/>
            <p:nvPr/>
          </p:nvSpPr>
          <p:spPr>
            <a:xfrm rot="16200000">
              <a:off x="4415137" y="3331157"/>
              <a:ext cx="971103" cy="3829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 dirty="0"/>
                <a:t>Intensity </a:t>
              </a:r>
              <a:endParaRPr sz="1600" dirty="0"/>
            </a:p>
          </p:txBody>
        </p:sp>
      </p:grpSp>
      <p:cxnSp>
        <p:nvCxnSpPr>
          <p:cNvPr id="21" name="Google Shape;71;p14">
            <a:extLst>
              <a:ext uri="{FF2B5EF4-FFF2-40B4-BE49-F238E27FC236}">
                <a16:creationId xmlns:a16="http://schemas.microsoft.com/office/drawing/2014/main" id="{A1A880B7-5342-0F24-0387-A94A9EFF3D93}"/>
              </a:ext>
            </a:extLst>
          </p:cNvPr>
          <p:cNvCxnSpPr>
            <a:cxnSpLocks/>
          </p:cNvCxnSpPr>
          <p:nvPr/>
        </p:nvCxnSpPr>
        <p:spPr>
          <a:xfrm>
            <a:off x="6947773" y="4435004"/>
            <a:ext cx="0" cy="177627"/>
          </a:xfrm>
          <a:prstGeom prst="straightConnector1">
            <a:avLst/>
          </a:prstGeom>
          <a:noFill/>
          <a:ln w="28575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" name="Google Shape;71;p14">
            <a:extLst>
              <a:ext uri="{FF2B5EF4-FFF2-40B4-BE49-F238E27FC236}">
                <a16:creationId xmlns:a16="http://schemas.microsoft.com/office/drawing/2014/main" id="{456F0326-2ABA-76A4-34AF-C3FF20B1EAC4}"/>
              </a:ext>
            </a:extLst>
          </p:cNvPr>
          <p:cNvCxnSpPr>
            <a:cxnSpLocks/>
          </p:cNvCxnSpPr>
          <p:nvPr/>
        </p:nvCxnSpPr>
        <p:spPr>
          <a:xfrm>
            <a:off x="7091789" y="4285764"/>
            <a:ext cx="0" cy="338051"/>
          </a:xfrm>
          <a:prstGeom prst="straightConnector1">
            <a:avLst/>
          </a:prstGeom>
          <a:noFill/>
          <a:ln w="28575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" name="Google Shape;71;p14">
            <a:extLst>
              <a:ext uri="{FF2B5EF4-FFF2-40B4-BE49-F238E27FC236}">
                <a16:creationId xmlns:a16="http://schemas.microsoft.com/office/drawing/2014/main" id="{833B1814-F7C8-90FE-F431-737CDF6DB3BF}"/>
              </a:ext>
            </a:extLst>
          </p:cNvPr>
          <p:cNvCxnSpPr>
            <a:cxnSpLocks/>
          </p:cNvCxnSpPr>
          <p:nvPr/>
        </p:nvCxnSpPr>
        <p:spPr>
          <a:xfrm>
            <a:off x="7252573" y="4424722"/>
            <a:ext cx="0" cy="199093"/>
          </a:xfrm>
          <a:prstGeom prst="straightConnector1">
            <a:avLst/>
          </a:prstGeom>
          <a:noFill/>
          <a:ln w="28575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30" name="Google Shape;68;p14">
            <a:extLst>
              <a:ext uri="{FF2B5EF4-FFF2-40B4-BE49-F238E27FC236}">
                <a16:creationId xmlns:a16="http://schemas.microsoft.com/office/drawing/2014/main" id="{501046C1-B3CB-F577-2586-A6B8D227AECC}"/>
              </a:ext>
            </a:extLst>
          </p:cNvPr>
          <p:cNvCxnSpPr/>
          <p:nvPr/>
        </p:nvCxnSpPr>
        <p:spPr>
          <a:xfrm>
            <a:off x="6798026" y="4619489"/>
            <a:ext cx="1610575" cy="11184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031" name="Group 1030">
            <a:extLst>
              <a:ext uri="{FF2B5EF4-FFF2-40B4-BE49-F238E27FC236}">
                <a16:creationId xmlns:a16="http://schemas.microsoft.com/office/drawing/2014/main" id="{29D3FCA6-F1D9-AFB5-CBB2-BB12C9D9BAE8}"/>
              </a:ext>
            </a:extLst>
          </p:cNvPr>
          <p:cNvGrpSpPr/>
          <p:nvPr/>
        </p:nvGrpSpPr>
        <p:grpSpPr>
          <a:xfrm>
            <a:off x="3465723" y="3230009"/>
            <a:ext cx="2275381" cy="1800200"/>
            <a:chOff x="4709216" y="2643758"/>
            <a:chExt cx="2275381" cy="1800200"/>
          </a:xfrm>
        </p:grpSpPr>
        <p:sp>
          <p:nvSpPr>
            <p:cNvPr id="1032" name="Google Shape;66;p14">
              <a:extLst>
                <a:ext uri="{FF2B5EF4-FFF2-40B4-BE49-F238E27FC236}">
                  <a16:creationId xmlns:a16="http://schemas.microsoft.com/office/drawing/2014/main" id="{4BA9C415-0413-05B2-E53B-82BE928FB0CF}"/>
                </a:ext>
              </a:extLst>
            </p:cNvPr>
            <p:cNvSpPr/>
            <p:nvPr/>
          </p:nvSpPr>
          <p:spPr>
            <a:xfrm>
              <a:off x="4709216" y="2643758"/>
              <a:ext cx="2275381" cy="1800200"/>
            </a:xfrm>
            <a:prstGeom prst="rect">
              <a:avLst/>
            </a:prstGeom>
            <a:solidFill>
              <a:srgbClr val="FCE5C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034" name="Google Shape;67;p14">
              <a:extLst>
                <a:ext uri="{FF2B5EF4-FFF2-40B4-BE49-F238E27FC236}">
                  <a16:creationId xmlns:a16="http://schemas.microsoft.com/office/drawing/2014/main" id="{4E8A865D-82AA-DAB1-D09D-37CCD17FCDE7}"/>
                </a:ext>
              </a:extLst>
            </p:cNvPr>
            <p:cNvCxnSpPr/>
            <p:nvPr/>
          </p:nvCxnSpPr>
          <p:spPr>
            <a:xfrm flipH="1">
              <a:off x="5188392" y="2840951"/>
              <a:ext cx="10167" cy="1195825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037" name="Google Shape;74;p14">
              <a:extLst>
                <a:ext uri="{FF2B5EF4-FFF2-40B4-BE49-F238E27FC236}">
                  <a16:creationId xmlns:a16="http://schemas.microsoft.com/office/drawing/2014/main" id="{5A45EE19-B597-C950-1D4F-6E3DD982AC01}"/>
                </a:ext>
              </a:extLst>
            </p:cNvPr>
            <p:cNvSpPr txBox="1"/>
            <p:nvPr/>
          </p:nvSpPr>
          <p:spPr>
            <a:xfrm>
              <a:off x="5667748" y="4008181"/>
              <a:ext cx="631431" cy="3788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 dirty="0"/>
                <a:t>m/z</a:t>
              </a:r>
              <a:endParaRPr sz="1600" dirty="0"/>
            </a:p>
          </p:txBody>
        </p:sp>
        <p:sp>
          <p:nvSpPr>
            <p:cNvPr id="1038" name="Google Shape;73;p14">
              <a:extLst>
                <a:ext uri="{FF2B5EF4-FFF2-40B4-BE49-F238E27FC236}">
                  <a16:creationId xmlns:a16="http://schemas.microsoft.com/office/drawing/2014/main" id="{4B0F82AA-D898-806F-3623-F820C599A00B}"/>
                </a:ext>
              </a:extLst>
            </p:cNvPr>
            <p:cNvSpPr txBox="1"/>
            <p:nvPr/>
          </p:nvSpPr>
          <p:spPr>
            <a:xfrm rot="16200000">
              <a:off x="4415137" y="3331157"/>
              <a:ext cx="971103" cy="3829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 dirty="0"/>
                <a:t>Intensity </a:t>
              </a:r>
              <a:endParaRPr sz="1600" dirty="0"/>
            </a:p>
          </p:txBody>
        </p:sp>
      </p:grpSp>
      <p:cxnSp>
        <p:nvCxnSpPr>
          <p:cNvPr id="1046" name="Google Shape;70;p14">
            <a:extLst>
              <a:ext uri="{FF2B5EF4-FFF2-40B4-BE49-F238E27FC236}">
                <a16:creationId xmlns:a16="http://schemas.microsoft.com/office/drawing/2014/main" id="{1FB41F7A-D4FF-DE73-54DF-7EBACC0353D8}"/>
              </a:ext>
            </a:extLst>
          </p:cNvPr>
          <p:cNvCxnSpPr>
            <a:cxnSpLocks/>
          </p:cNvCxnSpPr>
          <p:nvPr/>
        </p:nvCxnSpPr>
        <p:spPr>
          <a:xfrm>
            <a:off x="4516477" y="3790933"/>
            <a:ext cx="0" cy="837477"/>
          </a:xfrm>
          <a:prstGeom prst="straightConnector1">
            <a:avLst/>
          </a:prstGeom>
          <a:noFill/>
          <a:ln w="28575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49" name="Google Shape;70;p14">
            <a:extLst>
              <a:ext uri="{FF2B5EF4-FFF2-40B4-BE49-F238E27FC236}">
                <a16:creationId xmlns:a16="http://schemas.microsoft.com/office/drawing/2014/main" id="{18572EF9-F4FE-37C3-CA76-567B1BDBB6B4}"/>
              </a:ext>
            </a:extLst>
          </p:cNvPr>
          <p:cNvCxnSpPr>
            <a:cxnSpLocks/>
          </p:cNvCxnSpPr>
          <p:nvPr/>
        </p:nvCxnSpPr>
        <p:spPr>
          <a:xfrm>
            <a:off x="4300453" y="4204453"/>
            <a:ext cx="0" cy="430815"/>
          </a:xfrm>
          <a:prstGeom prst="straightConnector1">
            <a:avLst/>
          </a:prstGeom>
          <a:noFill/>
          <a:ln w="28575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50" name="Google Shape;70;p14">
            <a:extLst>
              <a:ext uri="{FF2B5EF4-FFF2-40B4-BE49-F238E27FC236}">
                <a16:creationId xmlns:a16="http://schemas.microsoft.com/office/drawing/2014/main" id="{4517F115-F285-E285-63BE-6308278E6FDA}"/>
              </a:ext>
            </a:extLst>
          </p:cNvPr>
          <p:cNvCxnSpPr>
            <a:cxnSpLocks/>
          </p:cNvCxnSpPr>
          <p:nvPr/>
        </p:nvCxnSpPr>
        <p:spPr>
          <a:xfrm>
            <a:off x="4424255" y="4310129"/>
            <a:ext cx="0" cy="331348"/>
          </a:xfrm>
          <a:prstGeom prst="straightConnector1">
            <a:avLst/>
          </a:prstGeom>
          <a:noFill/>
          <a:ln w="28575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52" name="Google Shape;68;p14">
            <a:extLst>
              <a:ext uri="{FF2B5EF4-FFF2-40B4-BE49-F238E27FC236}">
                <a16:creationId xmlns:a16="http://schemas.microsoft.com/office/drawing/2014/main" id="{93DDB48A-F038-1370-9AD3-32ADA71DE311}"/>
              </a:ext>
            </a:extLst>
          </p:cNvPr>
          <p:cNvCxnSpPr/>
          <p:nvPr/>
        </p:nvCxnSpPr>
        <p:spPr>
          <a:xfrm>
            <a:off x="3934682" y="4629676"/>
            <a:ext cx="1610575" cy="11184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053" name="Group 1052">
            <a:extLst>
              <a:ext uri="{FF2B5EF4-FFF2-40B4-BE49-F238E27FC236}">
                <a16:creationId xmlns:a16="http://schemas.microsoft.com/office/drawing/2014/main" id="{AA3E2213-F5EE-0AE9-F6DA-465DFC8B6BFD}"/>
              </a:ext>
            </a:extLst>
          </p:cNvPr>
          <p:cNvGrpSpPr/>
          <p:nvPr/>
        </p:nvGrpSpPr>
        <p:grpSpPr>
          <a:xfrm>
            <a:off x="601978" y="3219822"/>
            <a:ext cx="2275381" cy="1800200"/>
            <a:chOff x="4709216" y="2643758"/>
            <a:chExt cx="2275381" cy="1800200"/>
          </a:xfrm>
        </p:grpSpPr>
        <p:sp>
          <p:nvSpPr>
            <p:cNvPr id="1054" name="Google Shape;66;p14">
              <a:extLst>
                <a:ext uri="{FF2B5EF4-FFF2-40B4-BE49-F238E27FC236}">
                  <a16:creationId xmlns:a16="http://schemas.microsoft.com/office/drawing/2014/main" id="{268A4145-C69D-ECAB-6996-D8096261D0D9}"/>
                </a:ext>
              </a:extLst>
            </p:cNvPr>
            <p:cNvSpPr/>
            <p:nvPr/>
          </p:nvSpPr>
          <p:spPr>
            <a:xfrm>
              <a:off x="4709216" y="2643758"/>
              <a:ext cx="2275381" cy="1800200"/>
            </a:xfrm>
            <a:prstGeom prst="rect">
              <a:avLst/>
            </a:prstGeom>
            <a:solidFill>
              <a:srgbClr val="FCE5C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055" name="Google Shape;67;p14">
              <a:extLst>
                <a:ext uri="{FF2B5EF4-FFF2-40B4-BE49-F238E27FC236}">
                  <a16:creationId xmlns:a16="http://schemas.microsoft.com/office/drawing/2014/main" id="{0046A33D-7230-66D7-3430-681FEE86558F}"/>
                </a:ext>
              </a:extLst>
            </p:cNvPr>
            <p:cNvCxnSpPr/>
            <p:nvPr/>
          </p:nvCxnSpPr>
          <p:spPr>
            <a:xfrm flipH="1">
              <a:off x="5188392" y="2840951"/>
              <a:ext cx="10167" cy="1195825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057" name="Google Shape;74;p14">
              <a:extLst>
                <a:ext uri="{FF2B5EF4-FFF2-40B4-BE49-F238E27FC236}">
                  <a16:creationId xmlns:a16="http://schemas.microsoft.com/office/drawing/2014/main" id="{F66B2B04-A92A-0008-7175-8CF9D378ABD3}"/>
                </a:ext>
              </a:extLst>
            </p:cNvPr>
            <p:cNvSpPr txBox="1"/>
            <p:nvPr/>
          </p:nvSpPr>
          <p:spPr>
            <a:xfrm>
              <a:off x="5667748" y="4008181"/>
              <a:ext cx="631431" cy="3788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 dirty="0"/>
                <a:t>m/z</a:t>
              </a:r>
              <a:endParaRPr sz="1600" dirty="0"/>
            </a:p>
          </p:txBody>
        </p:sp>
        <p:sp>
          <p:nvSpPr>
            <p:cNvPr id="1058" name="Google Shape;73;p14">
              <a:extLst>
                <a:ext uri="{FF2B5EF4-FFF2-40B4-BE49-F238E27FC236}">
                  <a16:creationId xmlns:a16="http://schemas.microsoft.com/office/drawing/2014/main" id="{B30FB62C-9287-878F-95CE-454B5E1BCD7A}"/>
                </a:ext>
              </a:extLst>
            </p:cNvPr>
            <p:cNvSpPr txBox="1"/>
            <p:nvPr/>
          </p:nvSpPr>
          <p:spPr>
            <a:xfrm rot="16200000">
              <a:off x="4415137" y="3331157"/>
              <a:ext cx="971103" cy="3829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 dirty="0"/>
                <a:t>Intensity </a:t>
              </a:r>
              <a:endParaRPr sz="1600" dirty="0"/>
            </a:p>
          </p:txBody>
        </p:sp>
      </p:grpSp>
      <p:cxnSp>
        <p:nvCxnSpPr>
          <p:cNvPr id="1062" name="Google Shape;69;p14">
            <a:extLst>
              <a:ext uri="{FF2B5EF4-FFF2-40B4-BE49-F238E27FC236}">
                <a16:creationId xmlns:a16="http://schemas.microsoft.com/office/drawing/2014/main" id="{0325D741-0451-231F-5701-F7D8C4DF7B14}"/>
              </a:ext>
            </a:extLst>
          </p:cNvPr>
          <p:cNvCxnSpPr>
            <a:cxnSpLocks/>
          </p:cNvCxnSpPr>
          <p:nvPr/>
        </p:nvCxnSpPr>
        <p:spPr>
          <a:xfrm>
            <a:off x="1292692" y="4262261"/>
            <a:ext cx="0" cy="345526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63" name="Google Shape;69;p14">
            <a:extLst>
              <a:ext uri="{FF2B5EF4-FFF2-40B4-BE49-F238E27FC236}">
                <a16:creationId xmlns:a16="http://schemas.microsoft.com/office/drawing/2014/main" id="{85E7FEE6-4963-075B-0882-C4F531500FA4}"/>
              </a:ext>
            </a:extLst>
          </p:cNvPr>
          <p:cNvCxnSpPr>
            <a:cxnSpLocks/>
          </p:cNvCxnSpPr>
          <p:nvPr/>
        </p:nvCxnSpPr>
        <p:spPr>
          <a:xfrm>
            <a:off x="1148676" y="4515966"/>
            <a:ext cx="0" cy="102257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66" name="Google Shape;69;p14">
            <a:extLst>
              <a:ext uri="{FF2B5EF4-FFF2-40B4-BE49-F238E27FC236}">
                <a16:creationId xmlns:a16="http://schemas.microsoft.com/office/drawing/2014/main" id="{5D868D36-31AE-CBED-0DFF-17E09F2A6FD8}"/>
              </a:ext>
            </a:extLst>
          </p:cNvPr>
          <p:cNvCxnSpPr>
            <a:cxnSpLocks/>
          </p:cNvCxnSpPr>
          <p:nvPr/>
        </p:nvCxnSpPr>
        <p:spPr>
          <a:xfrm>
            <a:off x="1895590" y="4454789"/>
            <a:ext cx="0" cy="176501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70" name="Google Shape;68;p14">
            <a:extLst>
              <a:ext uri="{FF2B5EF4-FFF2-40B4-BE49-F238E27FC236}">
                <a16:creationId xmlns:a16="http://schemas.microsoft.com/office/drawing/2014/main" id="{CF6A1B07-AC23-ED46-D179-2157C44E074C}"/>
              </a:ext>
            </a:extLst>
          </p:cNvPr>
          <p:cNvCxnSpPr/>
          <p:nvPr/>
        </p:nvCxnSpPr>
        <p:spPr>
          <a:xfrm>
            <a:off x="1070937" y="4619489"/>
            <a:ext cx="1610575" cy="11184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71" name="Arrow: Right 1070">
            <a:extLst>
              <a:ext uri="{FF2B5EF4-FFF2-40B4-BE49-F238E27FC236}">
                <a16:creationId xmlns:a16="http://schemas.microsoft.com/office/drawing/2014/main" id="{DC19A2F3-4DAC-7E33-1A4B-F550129474D9}"/>
              </a:ext>
            </a:extLst>
          </p:cNvPr>
          <p:cNvSpPr/>
          <p:nvPr/>
        </p:nvSpPr>
        <p:spPr bwMode="auto">
          <a:xfrm rot="5400000">
            <a:off x="4242800" y="3054778"/>
            <a:ext cx="856714" cy="176501"/>
          </a:xfrm>
          <a:prstGeom prst="rightArrow">
            <a:avLst/>
          </a:prstGeom>
          <a:solidFill>
            <a:srgbClr val="FFC000"/>
          </a:solidFill>
          <a:ln w="222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074" name="Arrow: Right 1073">
            <a:extLst>
              <a:ext uri="{FF2B5EF4-FFF2-40B4-BE49-F238E27FC236}">
                <a16:creationId xmlns:a16="http://schemas.microsoft.com/office/drawing/2014/main" id="{0FE00A79-00B9-254B-0821-C2AE84414AF7}"/>
              </a:ext>
            </a:extLst>
          </p:cNvPr>
          <p:cNvSpPr/>
          <p:nvPr/>
        </p:nvSpPr>
        <p:spPr bwMode="auto">
          <a:xfrm rot="1426901">
            <a:off x="5424182" y="2741737"/>
            <a:ext cx="1261706" cy="177475"/>
          </a:xfrm>
          <a:prstGeom prst="rightArrow">
            <a:avLst/>
          </a:prstGeom>
          <a:solidFill>
            <a:srgbClr val="FFC000"/>
          </a:solidFill>
          <a:ln w="222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076" name="Arrow: Right 1075">
            <a:extLst>
              <a:ext uri="{FF2B5EF4-FFF2-40B4-BE49-F238E27FC236}">
                <a16:creationId xmlns:a16="http://schemas.microsoft.com/office/drawing/2014/main" id="{9D824E09-9B5E-D91B-B356-E7E919DB5BDD}"/>
              </a:ext>
            </a:extLst>
          </p:cNvPr>
          <p:cNvSpPr/>
          <p:nvPr/>
        </p:nvSpPr>
        <p:spPr bwMode="auto">
          <a:xfrm rot="9313200">
            <a:off x="2537506" y="2684859"/>
            <a:ext cx="1261706" cy="177475"/>
          </a:xfrm>
          <a:prstGeom prst="rightArrow">
            <a:avLst/>
          </a:prstGeom>
          <a:solidFill>
            <a:srgbClr val="FFC000"/>
          </a:solidFill>
          <a:ln w="222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393192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F04AD4-204E-6243-3D58-14F0AFAFC0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66;p14">
            <a:extLst>
              <a:ext uri="{FF2B5EF4-FFF2-40B4-BE49-F238E27FC236}">
                <a16:creationId xmlns:a16="http://schemas.microsoft.com/office/drawing/2014/main" id="{183CD15E-7702-2032-AC26-6A60889B8133}"/>
              </a:ext>
            </a:extLst>
          </p:cNvPr>
          <p:cNvSpPr/>
          <p:nvPr/>
        </p:nvSpPr>
        <p:spPr>
          <a:xfrm>
            <a:off x="5897019" y="2757431"/>
            <a:ext cx="2275381" cy="1800200"/>
          </a:xfrm>
          <a:prstGeom prst="rect">
            <a:avLst/>
          </a:prstGeom>
          <a:solidFill>
            <a:srgbClr val="FCE5C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48" name="Google Shape;66;p14">
            <a:extLst>
              <a:ext uri="{FF2B5EF4-FFF2-40B4-BE49-F238E27FC236}">
                <a16:creationId xmlns:a16="http://schemas.microsoft.com/office/drawing/2014/main" id="{4E4C6DE8-ED93-8371-1E7B-4AB2BA570551}"/>
              </a:ext>
            </a:extLst>
          </p:cNvPr>
          <p:cNvSpPr/>
          <p:nvPr/>
        </p:nvSpPr>
        <p:spPr>
          <a:xfrm>
            <a:off x="5778111" y="2898803"/>
            <a:ext cx="2275381" cy="1800200"/>
          </a:xfrm>
          <a:prstGeom prst="rect">
            <a:avLst/>
          </a:prstGeom>
          <a:solidFill>
            <a:srgbClr val="FCE5C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69" name="Google Shape;66;p14">
            <a:extLst>
              <a:ext uri="{FF2B5EF4-FFF2-40B4-BE49-F238E27FC236}">
                <a16:creationId xmlns:a16="http://schemas.microsoft.com/office/drawing/2014/main" id="{19806E78-9F24-11DC-DA6D-9F7E5EB0FF85}"/>
              </a:ext>
            </a:extLst>
          </p:cNvPr>
          <p:cNvSpPr/>
          <p:nvPr/>
        </p:nvSpPr>
        <p:spPr>
          <a:xfrm>
            <a:off x="1216499" y="2793808"/>
            <a:ext cx="2275381" cy="1800200"/>
          </a:xfrm>
          <a:prstGeom prst="rect">
            <a:avLst/>
          </a:prstGeom>
          <a:solidFill>
            <a:srgbClr val="FCE5C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68" name="Google Shape;66;p14">
            <a:extLst>
              <a:ext uri="{FF2B5EF4-FFF2-40B4-BE49-F238E27FC236}">
                <a16:creationId xmlns:a16="http://schemas.microsoft.com/office/drawing/2014/main" id="{2F811AAB-6609-2663-30BE-A361B091DF77}"/>
              </a:ext>
            </a:extLst>
          </p:cNvPr>
          <p:cNvSpPr/>
          <p:nvPr/>
        </p:nvSpPr>
        <p:spPr>
          <a:xfrm>
            <a:off x="1108488" y="2898803"/>
            <a:ext cx="2275381" cy="1800200"/>
          </a:xfrm>
          <a:prstGeom prst="rect">
            <a:avLst/>
          </a:prstGeom>
          <a:solidFill>
            <a:srgbClr val="FCE5C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14C239-EABF-B8B7-0C26-7646211115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079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E29ED88-3552-9C09-63AE-DF5658D2F4A3}"/>
              </a:ext>
            </a:extLst>
          </p:cNvPr>
          <p:cNvSpPr txBox="1"/>
          <p:nvPr/>
        </p:nvSpPr>
        <p:spPr>
          <a:xfrm>
            <a:off x="2195736" y="411510"/>
            <a:ext cx="38164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srgbClr val="003560"/>
                </a:solidFill>
                <a:effectLst/>
                <a:uLnTx/>
                <a:uFillTx/>
                <a:latin typeface="Arial" charset="0"/>
                <a:ea typeface="ヒラギノ角ゴ Pro W3" charset="-128"/>
                <a:cs typeface="+mn-cs"/>
              </a:rPr>
              <a:t>How do we do this?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srgbClr val="003560"/>
              </a:solidFill>
              <a:effectLst/>
              <a:uLnTx/>
              <a:uFillTx/>
              <a:latin typeface="Arial" charset="0"/>
              <a:ea typeface="ヒラギノ角ゴ Pro W3" charset="-128"/>
              <a:cs typeface="+mn-cs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F8B911C-875C-5802-D02D-DD535AA88553}"/>
              </a:ext>
            </a:extLst>
          </p:cNvPr>
          <p:cNvGrpSpPr/>
          <p:nvPr/>
        </p:nvGrpSpPr>
        <p:grpSpPr>
          <a:xfrm>
            <a:off x="5662970" y="3003798"/>
            <a:ext cx="2275381" cy="1800200"/>
            <a:chOff x="5609478" y="2427734"/>
            <a:chExt cx="2275381" cy="1800200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4EBB2220-9248-6355-F95C-D5C2F58C6534}"/>
                </a:ext>
              </a:extLst>
            </p:cNvPr>
            <p:cNvGrpSpPr/>
            <p:nvPr/>
          </p:nvGrpSpPr>
          <p:grpSpPr>
            <a:xfrm>
              <a:off x="5609478" y="2427734"/>
              <a:ext cx="2275381" cy="1800200"/>
              <a:chOff x="4709216" y="2643758"/>
              <a:chExt cx="2275381" cy="1800200"/>
            </a:xfrm>
          </p:grpSpPr>
          <p:sp>
            <p:nvSpPr>
              <p:cNvPr id="25" name="Google Shape;66;p14">
                <a:extLst>
                  <a:ext uri="{FF2B5EF4-FFF2-40B4-BE49-F238E27FC236}">
                    <a16:creationId xmlns:a16="http://schemas.microsoft.com/office/drawing/2014/main" id="{147D2C65-5E08-BA3F-F1AE-D1603A01721E}"/>
                  </a:ext>
                </a:extLst>
              </p:cNvPr>
              <p:cNvSpPr/>
              <p:nvPr/>
            </p:nvSpPr>
            <p:spPr>
              <a:xfrm>
                <a:off x="4709216" y="2643758"/>
                <a:ext cx="2275381" cy="1800200"/>
              </a:xfrm>
              <a:prstGeom prst="rect">
                <a:avLst/>
              </a:prstGeom>
              <a:solidFill>
                <a:srgbClr val="FCE5CD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6" name="Google Shape;67;p14">
                <a:extLst>
                  <a:ext uri="{FF2B5EF4-FFF2-40B4-BE49-F238E27FC236}">
                    <a16:creationId xmlns:a16="http://schemas.microsoft.com/office/drawing/2014/main" id="{EDD8F028-57E8-699D-1904-F304C104767E}"/>
                  </a:ext>
                </a:extLst>
              </p:cNvPr>
              <p:cNvCxnSpPr/>
              <p:nvPr/>
            </p:nvCxnSpPr>
            <p:spPr>
              <a:xfrm flipH="1">
                <a:off x="5188392" y="2840951"/>
                <a:ext cx="10167" cy="1195825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9" name="Google Shape;71;p14">
                <a:extLst>
                  <a:ext uri="{FF2B5EF4-FFF2-40B4-BE49-F238E27FC236}">
                    <a16:creationId xmlns:a16="http://schemas.microsoft.com/office/drawing/2014/main" id="{0F375010-6E11-B495-F1D2-DD2E3BBB857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38292" y="3939902"/>
                <a:ext cx="0" cy="96999"/>
              </a:xfrm>
              <a:prstGeom prst="straightConnector1">
                <a:avLst/>
              </a:prstGeom>
              <a:noFill/>
              <a:ln w="28575" cap="flat" cmpd="sng">
                <a:solidFill>
                  <a:srgbClr val="080808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31" name="Google Shape;74;p14">
                <a:extLst>
                  <a:ext uri="{FF2B5EF4-FFF2-40B4-BE49-F238E27FC236}">
                    <a16:creationId xmlns:a16="http://schemas.microsoft.com/office/drawing/2014/main" id="{355ACD8F-D9FC-F272-820F-6D26490A542D}"/>
                  </a:ext>
                </a:extLst>
              </p:cNvPr>
              <p:cNvSpPr txBox="1"/>
              <p:nvPr/>
            </p:nvSpPr>
            <p:spPr>
              <a:xfrm>
                <a:off x="5667748" y="4008181"/>
                <a:ext cx="631431" cy="3788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600" dirty="0"/>
                  <a:t>m/z</a:t>
                </a:r>
                <a:endParaRPr sz="1600" dirty="0"/>
              </a:p>
            </p:txBody>
          </p:sp>
          <p:sp>
            <p:nvSpPr>
              <p:cNvPr id="1024" name="Google Shape;73;p14">
                <a:extLst>
                  <a:ext uri="{FF2B5EF4-FFF2-40B4-BE49-F238E27FC236}">
                    <a16:creationId xmlns:a16="http://schemas.microsoft.com/office/drawing/2014/main" id="{1CAA5185-51D1-6BFF-8E34-3E17644FE432}"/>
                  </a:ext>
                </a:extLst>
              </p:cNvPr>
              <p:cNvSpPr txBox="1"/>
              <p:nvPr/>
            </p:nvSpPr>
            <p:spPr>
              <a:xfrm rot="16200000">
                <a:off x="4415137" y="3331157"/>
                <a:ext cx="971103" cy="38294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600" dirty="0"/>
                  <a:t>Intensity </a:t>
                </a:r>
                <a:endParaRPr sz="1600" dirty="0"/>
              </a:p>
            </p:txBody>
          </p:sp>
        </p:grpSp>
        <p:cxnSp>
          <p:nvCxnSpPr>
            <p:cNvPr id="1051" name="Google Shape;71;p14">
              <a:extLst>
                <a:ext uri="{FF2B5EF4-FFF2-40B4-BE49-F238E27FC236}">
                  <a16:creationId xmlns:a16="http://schemas.microsoft.com/office/drawing/2014/main" id="{C4BFF867-54D1-98D2-C157-F8F5FDE15709}"/>
                </a:ext>
              </a:extLst>
            </p:cNvPr>
            <p:cNvCxnSpPr>
              <a:cxnSpLocks/>
            </p:cNvCxnSpPr>
            <p:nvPr/>
          </p:nvCxnSpPr>
          <p:spPr>
            <a:xfrm>
              <a:off x="6228184" y="3642916"/>
              <a:ext cx="0" cy="177627"/>
            </a:xfrm>
            <a:prstGeom prst="straightConnector1">
              <a:avLst/>
            </a:prstGeom>
            <a:noFill/>
            <a:ln w="28575" cap="flat" cmpd="sng">
              <a:solidFill>
                <a:srgbClr val="080808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64" name="Google Shape;71;p14">
              <a:extLst>
                <a:ext uri="{FF2B5EF4-FFF2-40B4-BE49-F238E27FC236}">
                  <a16:creationId xmlns:a16="http://schemas.microsoft.com/office/drawing/2014/main" id="{7861459C-2411-EA8B-FE98-EDB2B810EEB0}"/>
                </a:ext>
              </a:extLst>
            </p:cNvPr>
            <p:cNvCxnSpPr>
              <a:cxnSpLocks/>
            </p:cNvCxnSpPr>
            <p:nvPr/>
          </p:nvCxnSpPr>
          <p:spPr>
            <a:xfrm>
              <a:off x="6372200" y="3493676"/>
              <a:ext cx="0" cy="338051"/>
            </a:xfrm>
            <a:prstGeom prst="straightConnector1">
              <a:avLst/>
            </a:prstGeom>
            <a:noFill/>
            <a:ln w="28575" cap="flat" cmpd="sng">
              <a:solidFill>
                <a:srgbClr val="080808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65" name="Google Shape;71;p14">
              <a:extLst>
                <a:ext uri="{FF2B5EF4-FFF2-40B4-BE49-F238E27FC236}">
                  <a16:creationId xmlns:a16="http://schemas.microsoft.com/office/drawing/2014/main" id="{CB1B6DA7-0134-FBCB-2FFC-4DFBED7D2B73}"/>
                </a:ext>
              </a:extLst>
            </p:cNvPr>
            <p:cNvCxnSpPr>
              <a:cxnSpLocks/>
            </p:cNvCxnSpPr>
            <p:nvPr/>
          </p:nvCxnSpPr>
          <p:spPr>
            <a:xfrm>
              <a:off x="6532984" y="3632634"/>
              <a:ext cx="0" cy="199093"/>
            </a:xfrm>
            <a:prstGeom prst="straightConnector1">
              <a:avLst/>
            </a:prstGeom>
            <a:noFill/>
            <a:ln w="28575" cap="flat" cmpd="sng">
              <a:solidFill>
                <a:srgbClr val="080808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75" name="Google Shape;69;p14">
              <a:extLst>
                <a:ext uri="{FF2B5EF4-FFF2-40B4-BE49-F238E27FC236}">
                  <a16:creationId xmlns:a16="http://schemas.microsoft.com/office/drawing/2014/main" id="{D39111DE-0DDF-186D-79A7-4C79B26B8545}"/>
                </a:ext>
              </a:extLst>
            </p:cNvPr>
            <p:cNvCxnSpPr>
              <a:cxnSpLocks/>
            </p:cNvCxnSpPr>
            <p:nvPr/>
          </p:nvCxnSpPr>
          <p:spPr>
            <a:xfrm>
              <a:off x="6300192" y="3470173"/>
              <a:ext cx="0" cy="345526"/>
            </a:xfrm>
            <a:prstGeom prst="straightConnector1">
              <a:avLst/>
            </a:prstGeom>
            <a:noFill/>
            <a:ln w="28575" cap="flat" cmpd="sng">
              <a:solidFill>
                <a:srgbClr val="080808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77" name="Google Shape;69;p14">
              <a:extLst>
                <a:ext uri="{FF2B5EF4-FFF2-40B4-BE49-F238E27FC236}">
                  <a16:creationId xmlns:a16="http://schemas.microsoft.com/office/drawing/2014/main" id="{E7FCD411-0985-228F-7BCE-BF14B5FD7A5A}"/>
                </a:ext>
              </a:extLst>
            </p:cNvPr>
            <p:cNvCxnSpPr>
              <a:cxnSpLocks/>
            </p:cNvCxnSpPr>
            <p:nvPr/>
          </p:nvCxnSpPr>
          <p:spPr>
            <a:xfrm>
              <a:off x="6156176" y="3723878"/>
              <a:ext cx="0" cy="102257"/>
            </a:xfrm>
            <a:prstGeom prst="straightConnector1">
              <a:avLst/>
            </a:prstGeom>
            <a:noFill/>
            <a:ln w="28575" cap="flat" cmpd="sng">
              <a:solidFill>
                <a:srgbClr val="080808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79" name="Google Shape;69;p14">
              <a:extLst>
                <a:ext uri="{FF2B5EF4-FFF2-40B4-BE49-F238E27FC236}">
                  <a16:creationId xmlns:a16="http://schemas.microsoft.com/office/drawing/2014/main" id="{EBE4A722-71FE-DB37-1EF7-EC28CBC4DC24}"/>
                </a:ext>
              </a:extLst>
            </p:cNvPr>
            <p:cNvCxnSpPr>
              <a:cxnSpLocks/>
            </p:cNvCxnSpPr>
            <p:nvPr/>
          </p:nvCxnSpPr>
          <p:spPr>
            <a:xfrm>
              <a:off x="6903090" y="3662701"/>
              <a:ext cx="0" cy="176501"/>
            </a:xfrm>
            <a:prstGeom prst="straightConnector1">
              <a:avLst/>
            </a:prstGeom>
            <a:noFill/>
            <a:ln w="28575" cap="flat" cmpd="sng">
              <a:solidFill>
                <a:srgbClr val="080808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81" name="Google Shape;70;p14">
              <a:extLst>
                <a:ext uri="{FF2B5EF4-FFF2-40B4-BE49-F238E27FC236}">
                  <a16:creationId xmlns:a16="http://schemas.microsoft.com/office/drawing/2014/main" id="{C178ADBE-0C09-53D2-B0B6-FD99B2407E8A}"/>
                </a:ext>
              </a:extLst>
            </p:cNvPr>
            <p:cNvCxnSpPr>
              <a:cxnSpLocks/>
            </p:cNvCxnSpPr>
            <p:nvPr/>
          </p:nvCxnSpPr>
          <p:spPr>
            <a:xfrm>
              <a:off x="6660232" y="2988658"/>
              <a:ext cx="0" cy="837477"/>
            </a:xfrm>
            <a:prstGeom prst="straightConnector1">
              <a:avLst/>
            </a:prstGeom>
            <a:noFill/>
            <a:ln w="28575" cap="flat" cmpd="sng">
              <a:solidFill>
                <a:srgbClr val="080808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82" name="Google Shape;70;p14">
              <a:extLst>
                <a:ext uri="{FF2B5EF4-FFF2-40B4-BE49-F238E27FC236}">
                  <a16:creationId xmlns:a16="http://schemas.microsoft.com/office/drawing/2014/main" id="{69FFC651-90EB-33E7-2F04-60DE3C831841}"/>
                </a:ext>
              </a:extLst>
            </p:cNvPr>
            <p:cNvCxnSpPr>
              <a:cxnSpLocks/>
            </p:cNvCxnSpPr>
            <p:nvPr/>
          </p:nvCxnSpPr>
          <p:spPr>
            <a:xfrm>
              <a:off x="6444208" y="3402178"/>
              <a:ext cx="0" cy="430815"/>
            </a:xfrm>
            <a:prstGeom prst="straightConnector1">
              <a:avLst/>
            </a:prstGeom>
            <a:noFill/>
            <a:ln w="28575" cap="flat" cmpd="sng">
              <a:solidFill>
                <a:srgbClr val="080808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83" name="Google Shape;70;p14">
              <a:extLst>
                <a:ext uri="{FF2B5EF4-FFF2-40B4-BE49-F238E27FC236}">
                  <a16:creationId xmlns:a16="http://schemas.microsoft.com/office/drawing/2014/main" id="{E11EA2E9-C388-2175-9C3C-01E6A565EEAE}"/>
                </a:ext>
              </a:extLst>
            </p:cNvPr>
            <p:cNvCxnSpPr>
              <a:cxnSpLocks/>
            </p:cNvCxnSpPr>
            <p:nvPr/>
          </p:nvCxnSpPr>
          <p:spPr>
            <a:xfrm>
              <a:off x="6568010" y="3507854"/>
              <a:ext cx="0" cy="331348"/>
            </a:xfrm>
            <a:prstGeom prst="straightConnector1">
              <a:avLst/>
            </a:prstGeom>
            <a:noFill/>
            <a:ln w="28575" cap="flat" cmpd="sng">
              <a:solidFill>
                <a:srgbClr val="080808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86" name="Google Shape;68;p14">
              <a:extLst>
                <a:ext uri="{FF2B5EF4-FFF2-40B4-BE49-F238E27FC236}">
                  <a16:creationId xmlns:a16="http://schemas.microsoft.com/office/drawing/2014/main" id="{BCFDD19F-B964-A06B-9178-40061784881F}"/>
                </a:ext>
              </a:extLst>
            </p:cNvPr>
            <p:cNvCxnSpPr/>
            <p:nvPr/>
          </p:nvCxnSpPr>
          <p:spPr>
            <a:xfrm>
              <a:off x="6078437" y="3827401"/>
              <a:ext cx="1610575" cy="11184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ED7322A3-091E-BAC7-4BED-DC6E6FC1642C}"/>
              </a:ext>
            </a:extLst>
          </p:cNvPr>
          <p:cNvGrpSpPr/>
          <p:nvPr/>
        </p:nvGrpSpPr>
        <p:grpSpPr>
          <a:xfrm>
            <a:off x="1000477" y="3003798"/>
            <a:ext cx="2275381" cy="1800200"/>
            <a:chOff x="4709216" y="2643758"/>
            <a:chExt cx="2275381" cy="1800200"/>
          </a:xfrm>
        </p:grpSpPr>
        <p:sp>
          <p:nvSpPr>
            <p:cNvPr id="5" name="Google Shape;66;p14">
              <a:extLst>
                <a:ext uri="{FF2B5EF4-FFF2-40B4-BE49-F238E27FC236}">
                  <a16:creationId xmlns:a16="http://schemas.microsoft.com/office/drawing/2014/main" id="{1309E2A9-83F3-8E0B-25E2-2BA0D4303230}"/>
                </a:ext>
              </a:extLst>
            </p:cNvPr>
            <p:cNvSpPr/>
            <p:nvPr/>
          </p:nvSpPr>
          <p:spPr>
            <a:xfrm>
              <a:off x="4709216" y="2643758"/>
              <a:ext cx="2275381" cy="1800200"/>
            </a:xfrm>
            <a:prstGeom prst="rect">
              <a:avLst/>
            </a:prstGeom>
            <a:solidFill>
              <a:srgbClr val="FCE5C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7" name="Google Shape;67;p14">
              <a:extLst>
                <a:ext uri="{FF2B5EF4-FFF2-40B4-BE49-F238E27FC236}">
                  <a16:creationId xmlns:a16="http://schemas.microsoft.com/office/drawing/2014/main" id="{5638DFFA-0709-2842-CAE6-36C21F72E91E}"/>
                </a:ext>
              </a:extLst>
            </p:cNvPr>
            <p:cNvCxnSpPr/>
            <p:nvPr/>
          </p:nvCxnSpPr>
          <p:spPr>
            <a:xfrm flipH="1">
              <a:off x="5188392" y="2840951"/>
              <a:ext cx="10167" cy="1195825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" name="Google Shape;69;p14">
              <a:extLst>
                <a:ext uri="{FF2B5EF4-FFF2-40B4-BE49-F238E27FC236}">
                  <a16:creationId xmlns:a16="http://schemas.microsoft.com/office/drawing/2014/main" id="{7EE245C4-30CA-78B3-BD4A-D4B2BAD790D5}"/>
                </a:ext>
              </a:extLst>
            </p:cNvPr>
            <p:cNvCxnSpPr>
              <a:cxnSpLocks/>
            </p:cNvCxnSpPr>
            <p:nvPr/>
          </p:nvCxnSpPr>
          <p:spPr>
            <a:xfrm>
              <a:off x="5402434" y="3008185"/>
              <a:ext cx="0" cy="1028706"/>
            </a:xfrm>
            <a:prstGeom prst="straightConnector1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" name="Google Shape;70;p14">
              <a:extLst>
                <a:ext uri="{FF2B5EF4-FFF2-40B4-BE49-F238E27FC236}">
                  <a16:creationId xmlns:a16="http://schemas.microsoft.com/office/drawing/2014/main" id="{98AA60DD-5DCF-9EEE-27EF-FAD71AA52B00}"/>
                </a:ext>
              </a:extLst>
            </p:cNvPr>
            <p:cNvCxnSpPr/>
            <p:nvPr/>
          </p:nvCxnSpPr>
          <p:spPr>
            <a:xfrm>
              <a:off x="5718472" y="3220931"/>
              <a:ext cx="0" cy="827041"/>
            </a:xfrm>
            <a:prstGeom prst="straightConnector1">
              <a:avLst/>
            </a:prstGeom>
            <a:noFill/>
            <a:ln w="28575" cap="flat" cmpd="sng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" name="Google Shape;71;p14">
              <a:extLst>
                <a:ext uri="{FF2B5EF4-FFF2-40B4-BE49-F238E27FC236}">
                  <a16:creationId xmlns:a16="http://schemas.microsoft.com/office/drawing/2014/main" id="{4DFF57F9-8E37-4A7C-356B-C4395AA191AA}"/>
                </a:ext>
              </a:extLst>
            </p:cNvPr>
            <p:cNvCxnSpPr/>
            <p:nvPr/>
          </p:nvCxnSpPr>
          <p:spPr>
            <a:xfrm>
              <a:off x="6238292" y="3500355"/>
              <a:ext cx="0" cy="536546"/>
            </a:xfrm>
            <a:prstGeom prst="straightConnector1">
              <a:avLst/>
            </a:prstGeom>
            <a:noFill/>
            <a:ln w="28575" cap="flat" cmpd="sng">
              <a:solidFill>
                <a:srgbClr val="38761D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" name="Google Shape;68;p14">
              <a:extLst>
                <a:ext uri="{FF2B5EF4-FFF2-40B4-BE49-F238E27FC236}">
                  <a16:creationId xmlns:a16="http://schemas.microsoft.com/office/drawing/2014/main" id="{A34EC33C-C802-4F5A-1A2C-67CFBD530FC4}"/>
                </a:ext>
              </a:extLst>
            </p:cNvPr>
            <p:cNvCxnSpPr/>
            <p:nvPr/>
          </p:nvCxnSpPr>
          <p:spPr>
            <a:xfrm>
              <a:off x="5178177" y="4036807"/>
              <a:ext cx="1610575" cy="11184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2" name="Google Shape;74;p14">
              <a:extLst>
                <a:ext uri="{FF2B5EF4-FFF2-40B4-BE49-F238E27FC236}">
                  <a16:creationId xmlns:a16="http://schemas.microsoft.com/office/drawing/2014/main" id="{9B319FF1-6598-E406-9378-37B394C24FE2}"/>
                </a:ext>
              </a:extLst>
            </p:cNvPr>
            <p:cNvSpPr txBox="1"/>
            <p:nvPr/>
          </p:nvSpPr>
          <p:spPr>
            <a:xfrm>
              <a:off x="5667748" y="4008181"/>
              <a:ext cx="631431" cy="3788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 dirty="0"/>
                <a:t>m/z</a:t>
              </a:r>
              <a:endParaRPr sz="1600" dirty="0"/>
            </a:p>
          </p:txBody>
        </p:sp>
        <p:sp>
          <p:nvSpPr>
            <p:cNvPr id="13" name="Google Shape;73;p14">
              <a:extLst>
                <a:ext uri="{FF2B5EF4-FFF2-40B4-BE49-F238E27FC236}">
                  <a16:creationId xmlns:a16="http://schemas.microsoft.com/office/drawing/2014/main" id="{10E386F9-3485-D209-6697-83EA73BA0962}"/>
                </a:ext>
              </a:extLst>
            </p:cNvPr>
            <p:cNvSpPr txBox="1"/>
            <p:nvPr/>
          </p:nvSpPr>
          <p:spPr>
            <a:xfrm rot="16200000">
              <a:off x="4415137" y="3331157"/>
              <a:ext cx="971103" cy="3829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 dirty="0"/>
                <a:t>Intensity </a:t>
              </a:r>
              <a:endParaRPr sz="1600" dirty="0"/>
            </a:p>
          </p:txBody>
        </p:sp>
      </p:grpSp>
      <p:sp>
        <p:nvSpPr>
          <p:cNvPr id="1028" name="Arrow: Left-Right 1027">
            <a:extLst>
              <a:ext uri="{FF2B5EF4-FFF2-40B4-BE49-F238E27FC236}">
                <a16:creationId xmlns:a16="http://schemas.microsoft.com/office/drawing/2014/main" id="{4D7D1D87-AC34-67C5-57A0-692325A7B2AD}"/>
              </a:ext>
            </a:extLst>
          </p:cNvPr>
          <p:cNvSpPr/>
          <p:nvPr/>
        </p:nvSpPr>
        <p:spPr bwMode="auto">
          <a:xfrm>
            <a:off x="3829468" y="3770816"/>
            <a:ext cx="1483688" cy="223523"/>
          </a:xfrm>
          <a:prstGeom prst="leftRightArrow">
            <a:avLst/>
          </a:prstGeom>
          <a:solidFill>
            <a:srgbClr val="FFC000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072" name="TextBox 1071">
            <a:extLst>
              <a:ext uri="{FF2B5EF4-FFF2-40B4-BE49-F238E27FC236}">
                <a16:creationId xmlns:a16="http://schemas.microsoft.com/office/drawing/2014/main" id="{1C850671-3182-D80E-9C84-71684B131276}"/>
              </a:ext>
            </a:extLst>
          </p:cNvPr>
          <p:cNvSpPr txBox="1"/>
          <p:nvPr/>
        </p:nvSpPr>
        <p:spPr>
          <a:xfrm>
            <a:off x="107505" y="1203598"/>
            <a:ext cx="871296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Link all our MS1 scans to all our MS2 scans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000" dirty="0"/>
              <a:t>1000-2000 of each scan type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000" dirty="0"/>
              <a:t>2000-5000 metabolite (each observed over 10-100 MS1/MS2 scans)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000" dirty="0"/>
              <a:t>50,000-100,000 fragments (each observed over 10-100 MS2 scans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4111330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BEA4E7-917C-4788-F308-654D14906A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66;p14">
            <a:extLst>
              <a:ext uri="{FF2B5EF4-FFF2-40B4-BE49-F238E27FC236}">
                <a16:creationId xmlns:a16="http://schemas.microsoft.com/office/drawing/2014/main" id="{2E42A83B-8EDA-2F85-9808-7265FF54BC60}"/>
              </a:ext>
            </a:extLst>
          </p:cNvPr>
          <p:cNvSpPr/>
          <p:nvPr/>
        </p:nvSpPr>
        <p:spPr>
          <a:xfrm>
            <a:off x="6185051" y="1779662"/>
            <a:ext cx="2275381" cy="1800200"/>
          </a:xfrm>
          <a:prstGeom prst="rect">
            <a:avLst/>
          </a:prstGeom>
          <a:solidFill>
            <a:srgbClr val="FCE5C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48" name="Google Shape;66;p14">
            <a:extLst>
              <a:ext uri="{FF2B5EF4-FFF2-40B4-BE49-F238E27FC236}">
                <a16:creationId xmlns:a16="http://schemas.microsoft.com/office/drawing/2014/main" id="{44D14F52-6606-61C0-D9FF-8ED48E1C9D21}"/>
              </a:ext>
            </a:extLst>
          </p:cNvPr>
          <p:cNvSpPr/>
          <p:nvPr/>
        </p:nvSpPr>
        <p:spPr>
          <a:xfrm>
            <a:off x="6066143" y="1921034"/>
            <a:ext cx="2275381" cy="1800200"/>
          </a:xfrm>
          <a:prstGeom prst="rect">
            <a:avLst/>
          </a:prstGeom>
          <a:solidFill>
            <a:srgbClr val="FCE5C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CAA965-E82A-5D37-1A78-549D1DDEE9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079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EA1EB12-D650-8845-CF8E-CF4119A44E56}"/>
              </a:ext>
            </a:extLst>
          </p:cNvPr>
          <p:cNvSpPr txBox="1"/>
          <p:nvPr/>
        </p:nvSpPr>
        <p:spPr>
          <a:xfrm>
            <a:off x="2195736" y="411510"/>
            <a:ext cx="43924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srgbClr val="003560"/>
                </a:solidFill>
                <a:effectLst/>
                <a:uLnTx/>
                <a:uFillTx/>
                <a:latin typeface="Arial" charset="0"/>
                <a:ea typeface="ヒラギノ角ゴ Pro W3" charset="-128"/>
                <a:cs typeface="+mn-cs"/>
              </a:rPr>
              <a:t>Data Format – Response 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srgbClr val="003560"/>
              </a:solidFill>
              <a:effectLst/>
              <a:uLnTx/>
              <a:uFillTx/>
              <a:latin typeface="Arial" charset="0"/>
              <a:ea typeface="ヒラギノ角ゴ Pro W3" charset="-128"/>
              <a:cs typeface="+mn-cs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6F4E0F4-4822-FAA7-79A0-D08A4E7F32B5}"/>
              </a:ext>
            </a:extLst>
          </p:cNvPr>
          <p:cNvGrpSpPr/>
          <p:nvPr/>
        </p:nvGrpSpPr>
        <p:grpSpPr>
          <a:xfrm>
            <a:off x="5951002" y="2026029"/>
            <a:ext cx="2275381" cy="1800200"/>
            <a:chOff x="5609478" y="2427734"/>
            <a:chExt cx="2275381" cy="1800200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CDC75E03-0BDF-25BD-B522-894662C914C0}"/>
                </a:ext>
              </a:extLst>
            </p:cNvPr>
            <p:cNvGrpSpPr/>
            <p:nvPr/>
          </p:nvGrpSpPr>
          <p:grpSpPr>
            <a:xfrm>
              <a:off x="5609478" y="2427734"/>
              <a:ext cx="2275381" cy="1800200"/>
              <a:chOff x="4709216" y="2643758"/>
              <a:chExt cx="2275381" cy="1800200"/>
            </a:xfrm>
          </p:grpSpPr>
          <p:sp>
            <p:nvSpPr>
              <p:cNvPr id="25" name="Google Shape;66;p14">
                <a:extLst>
                  <a:ext uri="{FF2B5EF4-FFF2-40B4-BE49-F238E27FC236}">
                    <a16:creationId xmlns:a16="http://schemas.microsoft.com/office/drawing/2014/main" id="{B4765ED2-8590-6891-2A8E-B3D1F303218D}"/>
                  </a:ext>
                </a:extLst>
              </p:cNvPr>
              <p:cNvSpPr/>
              <p:nvPr/>
            </p:nvSpPr>
            <p:spPr>
              <a:xfrm>
                <a:off x="4709216" y="2643758"/>
                <a:ext cx="2275381" cy="1800200"/>
              </a:xfrm>
              <a:prstGeom prst="rect">
                <a:avLst/>
              </a:prstGeom>
              <a:solidFill>
                <a:srgbClr val="FCE5CD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6" name="Google Shape;67;p14">
                <a:extLst>
                  <a:ext uri="{FF2B5EF4-FFF2-40B4-BE49-F238E27FC236}">
                    <a16:creationId xmlns:a16="http://schemas.microsoft.com/office/drawing/2014/main" id="{B8248549-283D-19F3-CEA3-403253423A60}"/>
                  </a:ext>
                </a:extLst>
              </p:cNvPr>
              <p:cNvCxnSpPr/>
              <p:nvPr/>
            </p:nvCxnSpPr>
            <p:spPr>
              <a:xfrm flipH="1">
                <a:off x="5188392" y="2840951"/>
                <a:ext cx="10167" cy="1195825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9" name="Google Shape;71;p14">
                <a:extLst>
                  <a:ext uri="{FF2B5EF4-FFF2-40B4-BE49-F238E27FC236}">
                    <a16:creationId xmlns:a16="http://schemas.microsoft.com/office/drawing/2014/main" id="{36AD7E55-0333-B8C6-AF16-7318C97FD90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38292" y="3939902"/>
                <a:ext cx="0" cy="96999"/>
              </a:xfrm>
              <a:prstGeom prst="straightConnector1">
                <a:avLst/>
              </a:prstGeom>
              <a:noFill/>
              <a:ln w="28575" cap="flat" cmpd="sng">
                <a:solidFill>
                  <a:srgbClr val="080808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31" name="Google Shape;74;p14">
                <a:extLst>
                  <a:ext uri="{FF2B5EF4-FFF2-40B4-BE49-F238E27FC236}">
                    <a16:creationId xmlns:a16="http://schemas.microsoft.com/office/drawing/2014/main" id="{4FC8CFF9-3BB5-3677-1460-D5C44488AAFF}"/>
                  </a:ext>
                </a:extLst>
              </p:cNvPr>
              <p:cNvSpPr txBox="1"/>
              <p:nvPr/>
            </p:nvSpPr>
            <p:spPr>
              <a:xfrm>
                <a:off x="5667748" y="4008181"/>
                <a:ext cx="631431" cy="3788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600" dirty="0"/>
                  <a:t>m/z</a:t>
                </a:r>
                <a:endParaRPr sz="1600" dirty="0"/>
              </a:p>
            </p:txBody>
          </p:sp>
          <p:sp>
            <p:nvSpPr>
              <p:cNvPr id="1024" name="Google Shape;73;p14">
                <a:extLst>
                  <a:ext uri="{FF2B5EF4-FFF2-40B4-BE49-F238E27FC236}">
                    <a16:creationId xmlns:a16="http://schemas.microsoft.com/office/drawing/2014/main" id="{2E755398-ADB1-5DB9-42A8-2C7648188CE9}"/>
                  </a:ext>
                </a:extLst>
              </p:cNvPr>
              <p:cNvSpPr txBox="1"/>
              <p:nvPr/>
            </p:nvSpPr>
            <p:spPr>
              <a:xfrm rot="16200000">
                <a:off x="4415137" y="3331157"/>
                <a:ext cx="971103" cy="38294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600" dirty="0"/>
                  <a:t>Intensity </a:t>
                </a:r>
                <a:endParaRPr sz="1600" dirty="0"/>
              </a:p>
            </p:txBody>
          </p:sp>
        </p:grpSp>
        <p:cxnSp>
          <p:nvCxnSpPr>
            <p:cNvPr id="1051" name="Google Shape;71;p14">
              <a:extLst>
                <a:ext uri="{FF2B5EF4-FFF2-40B4-BE49-F238E27FC236}">
                  <a16:creationId xmlns:a16="http://schemas.microsoft.com/office/drawing/2014/main" id="{56F53EC6-2C23-1E29-2A8A-7035C38BA4A7}"/>
                </a:ext>
              </a:extLst>
            </p:cNvPr>
            <p:cNvCxnSpPr>
              <a:cxnSpLocks/>
            </p:cNvCxnSpPr>
            <p:nvPr/>
          </p:nvCxnSpPr>
          <p:spPr>
            <a:xfrm>
              <a:off x="6228184" y="3642916"/>
              <a:ext cx="0" cy="177627"/>
            </a:xfrm>
            <a:prstGeom prst="straightConnector1">
              <a:avLst/>
            </a:prstGeom>
            <a:noFill/>
            <a:ln w="28575" cap="flat" cmpd="sng">
              <a:solidFill>
                <a:srgbClr val="080808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64" name="Google Shape;71;p14">
              <a:extLst>
                <a:ext uri="{FF2B5EF4-FFF2-40B4-BE49-F238E27FC236}">
                  <a16:creationId xmlns:a16="http://schemas.microsoft.com/office/drawing/2014/main" id="{581202F8-BEE6-D32D-9E7A-BDE0AEF3F1C4}"/>
                </a:ext>
              </a:extLst>
            </p:cNvPr>
            <p:cNvCxnSpPr>
              <a:cxnSpLocks/>
            </p:cNvCxnSpPr>
            <p:nvPr/>
          </p:nvCxnSpPr>
          <p:spPr>
            <a:xfrm>
              <a:off x="6372200" y="3493676"/>
              <a:ext cx="0" cy="338051"/>
            </a:xfrm>
            <a:prstGeom prst="straightConnector1">
              <a:avLst/>
            </a:prstGeom>
            <a:noFill/>
            <a:ln w="28575" cap="flat" cmpd="sng">
              <a:solidFill>
                <a:srgbClr val="080808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65" name="Google Shape;71;p14">
              <a:extLst>
                <a:ext uri="{FF2B5EF4-FFF2-40B4-BE49-F238E27FC236}">
                  <a16:creationId xmlns:a16="http://schemas.microsoft.com/office/drawing/2014/main" id="{67A77C9A-12CF-5462-E5E8-585D70E20801}"/>
                </a:ext>
              </a:extLst>
            </p:cNvPr>
            <p:cNvCxnSpPr>
              <a:cxnSpLocks/>
            </p:cNvCxnSpPr>
            <p:nvPr/>
          </p:nvCxnSpPr>
          <p:spPr>
            <a:xfrm>
              <a:off x="6532984" y="3632634"/>
              <a:ext cx="0" cy="199093"/>
            </a:xfrm>
            <a:prstGeom prst="straightConnector1">
              <a:avLst/>
            </a:prstGeom>
            <a:noFill/>
            <a:ln w="28575" cap="flat" cmpd="sng">
              <a:solidFill>
                <a:srgbClr val="080808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75" name="Google Shape;69;p14">
              <a:extLst>
                <a:ext uri="{FF2B5EF4-FFF2-40B4-BE49-F238E27FC236}">
                  <a16:creationId xmlns:a16="http://schemas.microsoft.com/office/drawing/2014/main" id="{92AC125D-4439-FECE-3D76-6CD2E2FD29B9}"/>
                </a:ext>
              </a:extLst>
            </p:cNvPr>
            <p:cNvCxnSpPr>
              <a:cxnSpLocks/>
            </p:cNvCxnSpPr>
            <p:nvPr/>
          </p:nvCxnSpPr>
          <p:spPr>
            <a:xfrm>
              <a:off x="6300192" y="3470173"/>
              <a:ext cx="0" cy="345526"/>
            </a:xfrm>
            <a:prstGeom prst="straightConnector1">
              <a:avLst/>
            </a:prstGeom>
            <a:noFill/>
            <a:ln w="28575" cap="flat" cmpd="sng">
              <a:solidFill>
                <a:srgbClr val="080808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77" name="Google Shape;69;p14">
              <a:extLst>
                <a:ext uri="{FF2B5EF4-FFF2-40B4-BE49-F238E27FC236}">
                  <a16:creationId xmlns:a16="http://schemas.microsoft.com/office/drawing/2014/main" id="{C8699F83-89A6-7101-7B57-956CB6C1559E}"/>
                </a:ext>
              </a:extLst>
            </p:cNvPr>
            <p:cNvCxnSpPr>
              <a:cxnSpLocks/>
            </p:cNvCxnSpPr>
            <p:nvPr/>
          </p:nvCxnSpPr>
          <p:spPr>
            <a:xfrm>
              <a:off x="6156176" y="3723878"/>
              <a:ext cx="0" cy="102257"/>
            </a:xfrm>
            <a:prstGeom prst="straightConnector1">
              <a:avLst/>
            </a:prstGeom>
            <a:noFill/>
            <a:ln w="28575" cap="flat" cmpd="sng">
              <a:solidFill>
                <a:srgbClr val="080808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79" name="Google Shape;69;p14">
              <a:extLst>
                <a:ext uri="{FF2B5EF4-FFF2-40B4-BE49-F238E27FC236}">
                  <a16:creationId xmlns:a16="http://schemas.microsoft.com/office/drawing/2014/main" id="{D5423307-4755-7A35-D09F-D8BD327B4AD0}"/>
                </a:ext>
              </a:extLst>
            </p:cNvPr>
            <p:cNvCxnSpPr>
              <a:cxnSpLocks/>
            </p:cNvCxnSpPr>
            <p:nvPr/>
          </p:nvCxnSpPr>
          <p:spPr>
            <a:xfrm>
              <a:off x="6903090" y="3662701"/>
              <a:ext cx="0" cy="176501"/>
            </a:xfrm>
            <a:prstGeom prst="straightConnector1">
              <a:avLst/>
            </a:prstGeom>
            <a:noFill/>
            <a:ln w="28575" cap="flat" cmpd="sng">
              <a:solidFill>
                <a:srgbClr val="080808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81" name="Google Shape;70;p14">
              <a:extLst>
                <a:ext uri="{FF2B5EF4-FFF2-40B4-BE49-F238E27FC236}">
                  <a16:creationId xmlns:a16="http://schemas.microsoft.com/office/drawing/2014/main" id="{F4F77DF5-0051-477A-5489-EFFB0187743C}"/>
                </a:ext>
              </a:extLst>
            </p:cNvPr>
            <p:cNvCxnSpPr>
              <a:cxnSpLocks/>
            </p:cNvCxnSpPr>
            <p:nvPr/>
          </p:nvCxnSpPr>
          <p:spPr>
            <a:xfrm>
              <a:off x="6660232" y="2988658"/>
              <a:ext cx="0" cy="837477"/>
            </a:xfrm>
            <a:prstGeom prst="straightConnector1">
              <a:avLst/>
            </a:prstGeom>
            <a:noFill/>
            <a:ln w="28575" cap="flat" cmpd="sng">
              <a:solidFill>
                <a:srgbClr val="080808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82" name="Google Shape;70;p14">
              <a:extLst>
                <a:ext uri="{FF2B5EF4-FFF2-40B4-BE49-F238E27FC236}">
                  <a16:creationId xmlns:a16="http://schemas.microsoft.com/office/drawing/2014/main" id="{0EA26FD3-701C-54FC-19C7-A81F1F589975}"/>
                </a:ext>
              </a:extLst>
            </p:cNvPr>
            <p:cNvCxnSpPr>
              <a:cxnSpLocks/>
            </p:cNvCxnSpPr>
            <p:nvPr/>
          </p:nvCxnSpPr>
          <p:spPr>
            <a:xfrm>
              <a:off x="6444208" y="3402178"/>
              <a:ext cx="0" cy="430815"/>
            </a:xfrm>
            <a:prstGeom prst="straightConnector1">
              <a:avLst/>
            </a:prstGeom>
            <a:noFill/>
            <a:ln w="28575" cap="flat" cmpd="sng">
              <a:solidFill>
                <a:srgbClr val="080808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83" name="Google Shape;70;p14">
              <a:extLst>
                <a:ext uri="{FF2B5EF4-FFF2-40B4-BE49-F238E27FC236}">
                  <a16:creationId xmlns:a16="http://schemas.microsoft.com/office/drawing/2014/main" id="{F4EDE6ED-61F8-428F-A6A0-2A8AB2FB1606}"/>
                </a:ext>
              </a:extLst>
            </p:cNvPr>
            <p:cNvCxnSpPr>
              <a:cxnSpLocks/>
            </p:cNvCxnSpPr>
            <p:nvPr/>
          </p:nvCxnSpPr>
          <p:spPr>
            <a:xfrm>
              <a:off x="6568010" y="3507854"/>
              <a:ext cx="0" cy="331348"/>
            </a:xfrm>
            <a:prstGeom prst="straightConnector1">
              <a:avLst/>
            </a:prstGeom>
            <a:noFill/>
            <a:ln w="28575" cap="flat" cmpd="sng">
              <a:solidFill>
                <a:srgbClr val="080808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86" name="Google Shape;68;p14">
              <a:extLst>
                <a:ext uri="{FF2B5EF4-FFF2-40B4-BE49-F238E27FC236}">
                  <a16:creationId xmlns:a16="http://schemas.microsoft.com/office/drawing/2014/main" id="{4834054B-439E-8ED1-B9E6-60C2605B8536}"/>
                </a:ext>
              </a:extLst>
            </p:cNvPr>
            <p:cNvCxnSpPr/>
            <p:nvPr/>
          </p:nvCxnSpPr>
          <p:spPr>
            <a:xfrm>
              <a:off x="6078437" y="3827401"/>
              <a:ext cx="1610575" cy="11184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072" name="TextBox 1071">
                <a:extLst>
                  <a:ext uri="{FF2B5EF4-FFF2-40B4-BE49-F238E27FC236}">
                    <a16:creationId xmlns:a16="http://schemas.microsoft.com/office/drawing/2014/main" id="{F2C045E4-5B29-CEFC-97C9-4A35A510ADD3}"/>
                  </a:ext>
                </a:extLst>
              </p:cNvPr>
              <p:cNvSpPr txBox="1"/>
              <p:nvPr/>
            </p:nvSpPr>
            <p:spPr>
              <a:xfrm>
                <a:off x="107505" y="1203598"/>
                <a:ext cx="5472607" cy="31835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sz="2000" dirty="0"/>
                  <a:t>MS1 data is split into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GB" sz="2000" dirty="0"/>
                  <a:t> bins based on m/z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GB" sz="2000" dirty="0"/>
                  <a:t>m/z stays relatively consistent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GB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sz="2000" dirty="0"/>
                  <a:t>Maximum value within each bin is taken for each scan,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GB" sz="2000" dirty="0"/>
                  <a:t>, giving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GB" sz="2000" b="1" i="1" smtClean="0">
                            <a:latin typeface="Cambria Math" panose="02040503050406030204" pitchFamily="18" charset="0"/>
                          </a:rPr>
                          <m:t>𝒉</m:t>
                        </m:r>
                      </m:sub>
                    </m:sSub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=[</m:t>
                    </m:r>
                    <m:sSub>
                      <m:sSub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,1</m:t>
                        </m:r>
                      </m:sub>
                    </m:sSub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</m:sSub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GB" sz="2000" dirty="0"/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endParaRPr lang="en-US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Combining all the scans we can then get </a:t>
                </a:r>
                <a14:m>
                  <m:oMath xmlns:m="http://schemas.openxmlformats.org/officeDocument/2006/math">
                    <m:r>
                      <a:rPr lang="en-GB" sz="2000" b="1" i="0" smtClean="0">
                        <a:latin typeface="Cambria Math" panose="02040503050406030204" pitchFamily="18" charset="0"/>
                      </a:rPr>
                      <m:t>𝐘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=[</m:t>
                    </m:r>
                    <m:sSub>
                      <m:sSubPr>
                        <m:ctrlPr>
                          <a:rPr lang="en-GB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GB" sz="20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GB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GB" sz="2000" b="1" i="1" smtClean="0">
                            <a:latin typeface="Cambria Math" panose="02040503050406030204" pitchFamily="18" charset="0"/>
                          </a:rPr>
                          <m:t>𝑯</m:t>
                        </m:r>
                      </m:sub>
                    </m:sSub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We will then fit models for each bin using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GB" sz="2000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</m:sSub>
                  </m:oMath>
                </a14:m>
                <a:endParaRPr lang="en-US" sz="2000" b="1" dirty="0"/>
              </a:p>
            </p:txBody>
          </p:sp>
        </mc:Choice>
        <mc:Fallback>
          <p:sp>
            <p:nvSpPr>
              <p:cNvPr id="1072" name="TextBox 1071">
                <a:extLst>
                  <a:ext uri="{FF2B5EF4-FFF2-40B4-BE49-F238E27FC236}">
                    <a16:creationId xmlns:a16="http://schemas.microsoft.com/office/drawing/2014/main" id="{F2C045E4-5B29-CEFC-97C9-4A35A510AD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505" y="1203598"/>
                <a:ext cx="5472607" cy="3183500"/>
              </a:xfrm>
              <a:prstGeom prst="rect">
                <a:avLst/>
              </a:prstGeom>
              <a:blipFill>
                <a:blip r:embed="rId4"/>
                <a:stretch>
                  <a:fillRect l="-1003" t="-765" b="-248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746983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84FBF6-0A29-B318-CA59-915E137156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96334C0-1EA2-0833-E68A-F128762DD6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079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2B6741E-0296-C128-CFF2-A8FE4B4664C5}"/>
              </a:ext>
            </a:extLst>
          </p:cNvPr>
          <p:cNvSpPr txBox="1"/>
          <p:nvPr/>
        </p:nvSpPr>
        <p:spPr>
          <a:xfrm>
            <a:off x="2195736" y="411510"/>
            <a:ext cx="47608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srgbClr val="003560"/>
                </a:solidFill>
                <a:effectLst/>
                <a:uLnTx/>
                <a:uFillTx/>
                <a:latin typeface="Arial" charset="0"/>
                <a:ea typeface="ヒラギノ角ゴ Pro W3" charset="-128"/>
                <a:cs typeface="+mn-cs"/>
              </a:rPr>
              <a:t>Data Format – Covariates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srgbClr val="003560"/>
              </a:solidFill>
              <a:effectLst/>
              <a:uLnTx/>
              <a:uFillTx/>
              <a:latin typeface="Arial" charset="0"/>
              <a:ea typeface="ヒラギノ角ゴ Pro W3" charset="-128"/>
              <a:cs typeface="+mn-cs"/>
            </a:endParaRPr>
          </a:p>
        </p:txBody>
      </p:sp>
      <p:sp>
        <p:nvSpPr>
          <p:cNvPr id="1072" name="TextBox 1071">
            <a:extLst>
              <a:ext uri="{FF2B5EF4-FFF2-40B4-BE49-F238E27FC236}">
                <a16:creationId xmlns:a16="http://schemas.microsoft.com/office/drawing/2014/main" id="{289AE5BC-797B-C8A1-DBDA-7B4FAA0F1007}"/>
              </a:ext>
            </a:extLst>
          </p:cNvPr>
          <p:cNvSpPr txBox="1"/>
          <p:nvPr/>
        </p:nvSpPr>
        <p:spPr>
          <a:xfrm>
            <a:off x="107505" y="1203598"/>
            <a:ext cx="57606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Peaks are identified using all the MS1 scans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3F677C5-10B3-198B-B9E2-47FF73BC68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576" y="1648464"/>
            <a:ext cx="4704534" cy="3432652"/>
          </a:xfrm>
          <a:prstGeom prst="rect">
            <a:avLst/>
          </a:prstGeom>
        </p:spPr>
      </p:pic>
      <p:sp>
        <p:nvSpPr>
          <p:cNvPr id="16" name="Google Shape;66;p14">
            <a:extLst>
              <a:ext uri="{FF2B5EF4-FFF2-40B4-BE49-F238E27FC236}">
                <a16:creationId xmlns:a16="http://schemas.microsoft.com/office/drawing/2014/main" id="{8F53FD0F-B435-255F-3854-DF9EEA9A9EF4}"/>
              </a:ext>
            </a:extLst>
          </p:cNvPr>
          <p:cNvSpPr/>
          <p:nvPr/>
        </p:nvSpPr>
        <p:spPr>
          <a:xfrm>
            <a:off x="6617099" y="1779662"/>
            <a:ext cx="2275381" cy="1800200"/>
          </a:xfrm>
          <a:prstGeom prst="rect">
            <a:avLst/>
          </a:prstGeom>
          <a:solidFill>
            <a:srgbClr val="FCE5C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" name="Google Shape;66;p14">
            <a:extLst>
              <a:ext uri="{FF2B5EF4-FFF2-40B4-BE49-F238E27FC236}">
                <a16:creationId xmlns:a16="http://schemas.microsoft.com/office/drawing/2014/main" id="{F0B1E046-404A-3F43-C251-90A81ED8F87F}"/>
              </a:ext>
            </a:extLst>
          </p:cNvPr>
          <p:cNvSpPr/>
          <p:nvPr/>
        </p:nvSpPr>
        <p:spPr>
          <a:xfrm>
            <a:off x="6509088" y="1884657"/>
            <a:ext cx="2275381" cy="1800200"/>
          </a:xfrm>
          <a:prstGeom prst="rect">
            <a:avLst/>
          </a:prstGeom>
          <a:solidFill>
            <a:srgbClr val="FCE5C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7F95298-31DE-13DE-795E-2F483D0C00E2}"/>
              </a:ext>
            </a:extLst>
          </p:cNvPr>
          <p:cNvGrpSpPr/>
          <p:nvPr/>
        </p:nvGrpSpPr>
        <p:grpSpPr>
          <a:xfrm>
            <a:off x="6401077" y="1989652"/>
            <a:ext cx="2275381" cy="1800200"/>
            <a:chOff x="4709216" y="2643758"/>
            <a:chExt cx="2275381" cy="1800200"/>
          </a:xfrm>
        </p:grpSpPr>
        <p:sp>
          <p:nvSpPr>
            <p:cNvPr id="19" name="Google Shape;66;p14">
              <a:extLst>
                <a:ext uri="{FF2B5EF4-FFF2-40B4-BE49-F238E27FC236}">
                  <a16:creationId xmlns:a16="http://schemas.microsoft.com/office/drawing/2014/main" id="{D5BBDBBD-C01A-7A56-65AC-957499BFD6FE}"/>
                </a:ext>
              </a:extLst>
            </p:cNvPr>
            <p:cNvSpPr/>
            <p:nvPr/>
          </p:nvSpPr>
          <p:spPr>
            <a:xfrm>
              <a:off x="4709216" y="2643758"/>
              <a:ext cx="2275381" cy="1800200"/>
            </a:xfrm>
            <a:prstGeom prst="rect">
              <a:avLst/>
            </a:prstGeom>
            <a:solidFill>
              <a:srgbClr val="FCE5C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0" name="Google Shape;67;p14">
              <a:extLst>
                <a:ext uri="{FF2B5EF4-FFF2-40B4-BE49-F238E27FC236}">
                  <a16:creationId xmlns:a16="http://schemas.microsoft.com/office/drawing/2014/main" id="{73059604-072B-E74D-8115-B82A10ED50CC}"/>
                </a:ext>
              </a:extLst>
            </p:cNvPr>
            <p:cNvCxnSpPr/>
            <p:nvPr/>
          </p:nvCxnSpPr>
          <p:spPr>
            <a:xfrm flipH="1">
              <a:off x="5188392" y="2840951"/>
              <a:ext cx="10167" cy="1195825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" name="Google Shape;69;p14">
              <a:extLst>
                <a:ext uri="{FF2B5EF4-FFF2-40B4-BE49-F238E27FC236}">
                  <a16:creationId xmlns:a16="http://schemas.microsoft.com/office/drawing/2014/main" id="{5D679DEA-B026-4429-A3AD-E194C0884D87}"/>
                </a:ext>
              </a:extLst>
            </p:cNvPr>
            <p:cNvCxnSpPr>
              <a:cxnSpLocks/>
            </p:cNvCxnSpPr>
            <p:nvPr/>
          </p:nvCxnSpPr>
          <p:spPr>
            <a:xfrm>
              <a:off x="5402434" y="3008185"/>
              <a:ext cx="0" cy="1028706"/>
            </a:xfrm>
            <a:prstGeom prst="straightConnector1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" name="Google Shape;70;p14">
              <a:extLst>
                <a:ext uri="{FF2B5EF4-FFF2-40B4-BE49-F238E27FC236}">
                  <a16:creationId xmlns:a16="http://schemas.microsoft.com/office/drawing/2014/main" id="{10D52B27-FFB2-5EE1-0B94-0E84A7808089}"/>
                </a:ext>
              </a:extLst>
            </p:cNvPr>
            <p:cNvCxnSpPr/>
            <p:nvPr/>
          </p:nvCxnSpPr>
          <p:spPr>
            <a:xfrm>
              <a:off x="5718472" y="3220931"/>
              <a:ext cx="0" cy="827041"/>
            </a:xfrm>
            <a:prstGeom prst="straightConnector1">
              <a:avLst/>
            </a:prstGeom>
            <a:noFill/>
            <a:ln w="28575" cap="flat" cmpd="sng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" name="Google Shape;71;p14">
              <a:extLst>
                <a:ext uri="{FF2B5EF4-FFF2-40B4-BE49-F238E27FC236}">
                  <a16:creationId xmlns:a16="http://schemas.microsoft.com/office/drawing/2014/main" id="{BE1C51D8-D4A9-B3BB-33DD-69DAAD763E31}"/>
                </a:ext>
              </a:extLst>
            </p:cNvPr>
            <p:cNvCxnSpPr/>
            <p:nvPr/>
          </p:nvCxnSpPr>
          <p:spPr>
            <a:xfrm>
              <a:off x="6238292" y="3500355"/>
              <a:ext cx="0" cy="536546"/>
            </a:xfrm>
            <a:prstGeom prst="straightConnector1">
              <a:avLst/>
            </a:prstGeom>
            <a:noFill/>
            <a:ln w="28575" cap="flat" cmpd="sng">
              <a:solidFill>
                <a:srgbClr val="38761D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" name="Google Shape;68;p14">
              <a:extLst>
                <a:ext uri="{FF2B5EF4-FFF2-40B4-BE49-F238E27FC236}">
                  <a16:creationId xmlns:a16="http://schemas.microsoft.com/office/drawing/2014/main" id="{3F36D521-A474-F9EB-F2D5-4312DDB9EE0C}"/>
                </a:ext>
              </a:extLst>
            </p:cNvPr>
            <p:cNvCxnSpPr/>
            <p:nvPr/>
          </p:nvCxnSpPr>
          <p:spPr>
            <a:xfrm>
              <a:off x="5178177" y="4036807"/>
              <a:ext cx="1610575" cy="11184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8" name="Google Shape;74;p14">
              <a:extLst>
                <a:ext uri="{FF2B5EF4-FFF2-40B4-BE49-F238E27FC236}">
                  <a16:creationId xmlns:a16="http://schemas.microsoft.com/office/drawing/2014/main" id="{99AA449C-437A-E910-F445-BA7B2EA763B5}"/>
                </a:ext>
              </a:extLst>
            </p:cNvPr>
            <p:cNvSpPr txBox="1"/>
            <p:nvPr/>
          </p:nvSpPr>
          <p:spPr>
            <a:xfrm>
              <a:off x="5667748" y="4008181"/>
              <a:ext cx="631431" cy="3788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 dirty="0"/>
                <a:t>m/z</a:t>
              </a:r>
              <a:endParaRPr sz="1600" dirty="0"/>
            </a:p>
          </p:txBody>
        </p:sp>
        <p:sp>
          <p:nvSpPr>
            <p:cNvPr id="30" name="Google Shape;73;p14">
              <a:extLst>
                <a:ext uri="{FF2B5EF4-FFF2-40B4-BE49-F238E27FC236}">
                  <a16:creationId xmlns:a16="http://schemas.microsoft.com/office/drawing/2014/main" id="{5C836010-933F-5747-A767-2AFA3CDEDBE4}"/>
                </a:ext>
              </a:extLst>
            </p:cNvPr>
            <p:cNvSpPr txBox="1"/>
            <p:nvPr/>
          </p:nvSpPr>
          <p:spPr>
            <a:xfrm rot="16200000">
              <a:off x="4415137" y="3331157"/>
              <a:ext cx="971103" cy="3829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 dirty="0"/>
                <a:t>Intensity </a:t>
              </a:r>
              <a:endParaRPr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15216555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0795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7505" y="1203598"/>
            <a:ext cx="504055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Metabolomics is the "systematic study of the unique chemical fingerprints that specific cellular processes leave behind", the study of their small-molecule metabolite profiles.</a:t>
            </a:r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Basically, we are trying to identify all the metabolites in a particular sample</a:t>
            </a:r>
            <a:endParaRPr lang="en-GB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F32F57-C63B-4EDD-A97D-76B24E98FC2F}"/>
              </a:ext>
            </a:extLst>
          </p:cNvPr>
          <p:cNvSpPr txBox="1"/>
          <p:nvPr/>
        </p:nvSpPr>
        <p:spPr>
          <a:xfrm>
            <a:off x="2195736" y="411510"/>
            <a:ext cx="38164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3560"/>
                </a:solidFill>
              </a:rPr>
              <a:t>What is Metabolomics?</a:t>
            </a:r>
            <a:endParaRPr lang="en-GB" sz="1400" dirty="0">
              <a:solidFill>
                <a:srgbClr val="003560"/>
              </a:solidFill>
            </a:endParaRPr>
          </a:p>
        </p:txBody>
      </p:sp>
      <p:pic>
        <p:nvPicPr>
          <p:cNvPr id="2" name="Picture 4" descr="The omics cascade. Metabolomics is the final step in the cascade, and... |  Download Scientific Diagram">
            <a:extLst>
              <a:ext uri="{FF2B5EF4-FFF2-40B4-BE49-F238E27FC236}">
                <a16:creationId xmlns:a16="http://schemas.microsoft.com/office/drawing/2014/main" id="{635AAEE9-5011-426B-5A5E-D5DAEE9959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104" y="1079500"/>
            <a:ext cx="3268092" cy="3584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01144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7FB6F3-D82E-F52D-9060-AA916F95F5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4995BC1-2DDD-9CDC-A70F-DB981813C8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079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248F70C-AD2B-BD05-1398-6D8811D0F1FC}"/>
              </a:ext>
            </a:extLst>
          </p:cNvPr>
          <p:cNvSpPr txBox="1"/>
          <p:nvPr/>
        </p:nvSpPr>
        <p:spPr>
          <a:xfrm>
            <a:off x="2195736" y="411510"/>
            <a:ext cx="47608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srgbClr val="003560"/>
                </a:solidFill>
                <a:effectLst/>
                <a:uLnTx/>
                <a:uFillTx/>
                <a:latin typeface="Arial" charset="0"/>
                <a:ea typeface="ヒラギノ角ゴ Pro W3" charset="-128"/>
                <a:cs typeface="+mn-cs"/>
              </a:rPr>
              <a:t>Data Format – Covariates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srgbClr val="003560"/>
              </a:solidFill>
              <a:effectLst/>
              <a:uLnTx/>
              <a:uFillTx/>
              <a:latin typeface="Arial" charset="0"/>
              <a:ea typeface="ヒラギノ角ゴ Pro W3" charset="-128"/>
              <a:cs typeface="+mn-cs"/>
            </a:endParaRPr>
          </a:p>
        </p:txBody>
      </p:sp>
      <p:sp>
        <p:nvSpPr>
          <p:cNvPr id="1072" name="TextBox 1071">
            <a:extLst>
              <a:ext uri="{FF2B5EF4-FFF2-40B4-BE49-F238E27FC236}">
                <a16:creationId xmlns:a16="http://schemas.microsoft.com/office/drawing/2014/main" id="{2185AFEB-6992-3D68-5030-046152FBFC30}"/>
              </a:ext>
            </a:extLst>
          </p:cNvPr>
          <p:cNvSpPr txBox="1"/>
          <p:nvPr/>
        </p:nvSpPr>
        <p:spPr>
          <a:xfrm>
            <a:off x="107505" y="1203598"/>
            <a:ext cx="57606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Peaks are identified using all the MS1 scans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B633880-9AC9-66B9-78EC-2BF56F3F37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576" y="1648464"/>
            <a:ext cx="4704534" cy="343265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B2D3969-C6FC-3CD1-CF9F-476ACB8DECCF}"/>
              </a:ext>
            </a:extLst>
          </p:cNvPr>
          <p:cNvSpPr/>
          <p:nvPr/>
        </p:nvSpPr>
        <p:spPr bwMode="auto">
          <a:xfrm>
            <a:off x="1430507" y="2753251"/>
            <a:ext cx="1584176" cy="185996"/>
          </a:xfrm>
          <a:prstGeom prst="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D95D6A5-1103-2FEB-3657-30642D1DCABF}"/>
              </a:ext>
            </a:extLst>
          </p:cNvPr>
          <p:cNvSpPr/>
          <p:nvPr/>
        </p:nvSpPr>
        <p:spPr bwMode="auto">
          <a:xfrm>
            <a:off x="1475655" y="2555047"/>
            <a:ext cx="1539027" cy="185996"/>
          </a:xfrm>
          <a:prstGeom prst="rect">
            <a:avLst/>
          </a:prstGeom>
          <a:noFill/>
          <a:ln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1F83BF3-B21E-1EDB-E1A3-39DEDA7103D4}"/>
              </a:ext>
            </a:extLst>
          </p:cNvPr>
          <p:cNvSpPr/>
          <p:nvPr/>
        </p:nvSpPr>
        <p:spPr bwMode="auto">
          <a:xfrm>
            <a:off x="1763688" y="2093847"/>
            <a:ext cx="1080120" cy="185996"/>
          </a:xfrm>
          <a:prstGeom prst="rect">
            <a:avLst/>
          </a:prstGeom>
          <a:noFill/>
          <a:ln>
            <a:solidFill>
              <a:srgbClr val="38761D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180E0DB-A39B-574D-AD6E-04B15DF18E90}"/>
              </a:ext>
            </a:extLst>
          </p:cNvPr>
          <p:cNvSpPr/>
          <p:nvPr/>
        </p:nvSpPr>
        <p:spPr bwMode="auto">
          <a:xfrm>
            <a:off x="3689614" y="2887347"/>
            <a:ext cx="954394" cy="185996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5EB5B44-CA6E-EC6F-BBE1-7DE3485F3B66}"/>
              </a:ext>
            </a:extLst>
          </p:cNvPr>
          <p:cNvSpPr/>
          <p:nvPr/>
        </p:nvSpPr>
        <p:spPr bwMode="auto">
          <a:xfrm>
            <a:off x="3890769" y="2457762"/>
            <a:ext cx="659390" cy="185996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9" name="Google Shape;66;p14">
            <a:extLst>
              <a:ext uri="{FF2B5EF4-FFF2-40B4-BE49-F238E27FC236}">
                <a16:creationId xmlns:a16="http://schemas.microsoft.com/office/drawing/2014/main" id="{A13C0820-FB69-1A0B-30F9-20F0217E05F1}"/>
              </a:ext>
            </a:extLst>
          </p:cNvPr>
          <p:cNvSpPr/>
          <p:nvPr/>
        </p:nvSpPr>
        <p:spPr>
          <a:xfrm>
            <a:off x="6617099" y="1779662"/>
            <a:ext cx="2275381" cy="1800200"/>
          </a:xfrm>
          <a:prstGeom prst="rect">
            <a:avLst/>
          </a:prstGeom>
          <a:solidFill>
            <a:srgbClr val="FCE5C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" name="Google Shape;66;p14">
            <a:extLst>
              <a:ext uri="{FF2B5EF4-FFF2-40B4-BE49-F238E27FC236}">
                <a16:creationId xmlns:a16="http://schemas.microsoft.com/office/drawing/2014/main" id="{0933FD3A-4794-EFB6-A5A0-F2ABC82A97C7}"/>
              </a:ext>
            </a:extLst>
          </p:cNvPr>
          <p:cNvSpPr/>
          <p:nvPr/>
        </p:nvSpPr>
        <p:spPr>
          <a:xfrm>
            <a:off x="6509088" y="1884657"/>
            <a:ext cx="2275381" cy="1800200"/>
          </a:xfrm>
          <a:prstGeom prst="rect">
            <a:avLst/>
          </a:prstGeom>
          <a:solidFill>
            <a:srgbClr val="FCE5C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F7DEA34-D712-7D17-1262-94435A1FD5AC}"/>
              </a:ext>
            </a:extLst>
          </p:cNvPr>
          <p:cNvGrpSpPr/>
          <p:nvPr/>
        </p:nvGrpSpPr>
        <p:grpSpPr>
          <a:xfrm>
            <a:off x="6401077" y="1989652"/>
            <a:ext cx="2275381" cy="1800200"/>
            <a:chOff x="4709216" y="2643758"/>
            <a:chExt cx="2275381" cy="1800200"/>
          </a:xfrm>
        </p:grpSpPr>
        <p:sp>
          <p:nvSpPr>
            <p:cNvPr id="22" name="Google Shape;66;p14">
              <a:extLst>
                <a:ext uri="{FF2B5EF4-FFF2-40B4-BE49-F238E27FC236}">
                  <a16:creationId xmlns:a16="http://schemas.microsoft.com/office/drawing/2014/main" id="{3DC6A284-3011-4045-DC0B-9299E3E6EA75}"/>
                </a:ext>
              </a:extLst>
            </p:cNvPr>
            <p:cNvSpPr/>
            <p:nvPr/>
          </p:nvSpPr>
          <p:spPr>
            <a:xfrm>
              <a:off x="4709216" y="2643758"/>
              <a:ext cx="2275381" cy="1800200"/>
            </a:xfrm>
            <a:prstGeom prst="rect">
              <a:avLst/>
            </a:prstGeom>
            <a:solidFill>
              <a:srgbClr val="FCE5C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3" name="Google Shape;67;p14">
              <a:extLst>
                <a:ext uri="{FF2B5EF4-FFF2-40B4-BE49-F238E27FC236}">
                  <a16:creationId xmlns:a16="http://schemas.microsoft.com/office/drawing/2014/main" id="{4329D7DE-A24E-9C35-701F-DE671A19D68E}"/>
                </a:ext>
              </a:extLst>
            </p:cNvPr>
            <p:cNvCxnSpPr/>
            <p:nvPr/>
          </p:nvCxnSpPr>
          <p:spPr>
            <a:xfrm flipH="1">
              <a:off x="5188392" y="2840951"/>
              <a:ext cx="10167" cy="1195825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" name="Google Shape;69;p14">
              <a:extLst>
                <a:ext uri="{FF2B5EF4-FFF2-40B4-BE49-F238E27FC236}">
                  <a16:creationId xmlns:a16="http://schemas.microsoft.com/office/drawing/2014/main" id="{1E0DFE2E-8064-267D-21D5-68D814125782}"/>
                </a:ext>
              </a:extLst>
            </p:cNvPr>
            <p:cNvCxnSpPr>
              <a:cxnSpLocks/>
            </p:cNvCxnSpPr>
            <p:nvPr/>
          </p:nvCxnSpPr>
          <p:spPr>
            <a:xfrm>
              <a:off x="5402434" y="3008185"/>
              <a:ext cx="0" cy="1028706"/>
            </a:xfrm>
            <a:prstGeom prst="straightConnector1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" name="Google Shape;70;p14">
              <a:extLst>
                <a:ext uri="{FF2B5EF4-FFF2-40B4-BE49-F238E27FC236}">
                  <a16:creationId xmlns:a16="http://schemas.microsoft.com/office/drawing/2014/main" id="{E2B95579-5A58-5103-C3E7-FB14FF9E3072}"/>
                </a:ext>
              </a:extLst>
            </p:cNvPr>
            <p:cNvCxnSpPr/>
            <p:nvPr/>
          </p:nvCxnSpPr>
          <p:spPr>
            <a:xfrm>
              <a:off x="5718472" y="3220931"/>
              <a:ext cx="0" cy="827041"/>
            </a:xfrm>
            <a:prstGeom prst="straightConnector1">
              <a:avLst/>
            </a:prstGeom>
            <a:noFill/>
            <a:ln w="28575" cap="flat" cmpd="sng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" name="Google Shape;71;p14">
              <a:extLst>
                <a:ext uri="{FF2B5EF4-FFF2-40B4-BE49-F238E27FC236}">
                  <a16:creationId xmlns:a16="http://schemas.microsoft.com/office/drawing/2014/main" id="{45E66181-7110-A959-94DB-6E0611CE267D}"/>
                </a:ext>
              </a:extLst>
            </p:cNvPr>
            <p:cNvCxnSpPr/>
            <p:nvPr/>
          </p:nvCxnSpPr>
          <p:spPr>
            <a:xfrm>
              <a:off x="6238292" y="3500355"/>
              <a:ext cx="0" cy="536546"/>
            </a:xfrm>
            <a:prstGeom prst="straightConnector1">
              <a:avLst/>
            </a:prstGeom>
            <a:noFill/>
            <a:ln w="28575" cap="flat" cmpd="sng">
              <a:solidFill>
                <a:srgbClr val="38761D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" name="Google Shape;68;p14">
              <a:extLst>
                <a:ext uri="{FF2B5EF4-FFF2-40B4-BE49-F238E27FC236}">
                  <a16:creationId xmlns:a16="http://schemas.microsoft.com/office/drawing/2014/main" id="{7F38408D-273D-729A-2CC4-28573451E3CE}"/>
                </a:ext>
              </a:extLst>
            </p:cNvPr>
            <p:cNvCxnSpPr/>
            <p:nvPr/>
          </p:nvCxnSpPr>
          <p:spPr>
            <a:xfrm>
              <a:off x="5178177" y="4036807"/>
              <a:ext cx="1610575" cy="11184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8" name="Google Shape;74;p14">
              <a:extLst>
                <a:ext uri="{FF2B5EF4-FFF2-40B4-BE49-F238E27FC236}">
                  <a16:creationId xmlns:a16="http://schemas.microsoft.com/office/drawing/2014/main" id="{C42CF63D-F2F3-E421-0FD9-B8A0A5C10548}"/>
                </a:ext>
              </a:extLst>
            </p:cNvPr>
            <p:cNvSpPr txBox="1"/>
            <p:nvPr/>
          </p:nvSpPr>
          <p:spPr>
            <a:xfrm>
              <a:off x="5667748" y="4008181"/>
              <a:ext cx="631431" cy="3788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 dirty="0"/>
                <a:t>m/z</a:t>
              </a:r>
              <a:endParaRPr sz="1600" dirty="0"/>
            </a:p>
          </p:txBody>
        </p:sp>
        <p:sp>
          <p:nvSpPr>
            <p:cNvPr id="29" name="Google Shape;73;p14">
              <a:extLst>
                <a:ext uri="{FF2B5EF4-FFF2-40B4-BE49-F238E27FC236}">
                  <a16:creationId xmlns:a16="http://schemas.microsoft.com/office/drawing/2014/main" id="{57B8554B-71AF-F59D-91B2-E5EC229856EE}"/>
                </a:ext>
              </a:extLst>
            </p:cNvPr>
            <p:cNvSpPr txBox="1"/>
            <p:nvPr/>
          </p:nvSpPr>
          <p:spPr>
            <a:xfrm rot="16200000">
              <a:off x="4415137" y="3331157"/>
              <a:ext cx="971103" cy="3829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 dirty="0"/>
                <a:t>Intensity </a:t>
              </a:r>
              <a:endParaRPr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4866402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3BCAE5-CD2D-27E4-038D-528B51874E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66;p14">
            <a:extLst>
              <a:ext uri="{FF2B5EF4-FFF2-40B4-BE49-F238E27FC236}">
                <a16:creationId xmlns:a16="http://schemas.microsoft.com/office/drawing/2014/main" id="{84094F8E-9652-B457-80DF-1F0133007C3E}"/>
              </a:ext>
            </a:extLst>
          </p:cNvPr>
          <p:cNvSpPr/>
          <p:nvPr/>
        </p:nvSpPr>
        <p:spPr>
          <a:xfrm>
            <a:off x="6617099" y="1779662"/>
            <a:ext cx="2275381" cy="1800200"/>
          </a:xfrm>
          <a:prstGeom prst="rect">
            <a:avLst/>
          </a:prstGeom>
          <a:solidFill>
            <a:srgbClr val="FCE5C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68" name="Google Shape;66;p14">
            <a:extLst>
              <a:ext uri="{FF2B5EF4-FFF2-40B4-BE49-F238E27FC236}">
                <a16:creationId xmlns:a16="http://schemas.microsoft.com/office/drawing/2014/main" id="{D843D320-5849-3EFF-BEDD-B54DA8647A26}"/>
              </a:ext>
            </a:extLst>
          </p:cNvPr>
          <p:cNvSpPr/>
          <p:nvPr/>
        </p:nvSpPr>
        <p:spPr>
          <a:xfrm>
            <a:off x="6509088" y="1884657"/>
            <a:ext cx="2275381" cy="1800200"/>
          </a:xfrm>
          <a:prstGeom prst="rect">
            <a:avLst/>
          </a:prstGeom>
          <a:solidFill>
            <a:srgbClr val="FCE5C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4F50C3-AEFA-FD8B-BFC5-F1FFBCAFD4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079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EA7A938-F54E-799B-B9E7-C72F6EFB7DB9}"/>
              </a:ext>
            </a:extLst>
          </p:cNvPr>
          <p:cNvSpPr txBox="1"/>
          <p:nvPr/>
        </p:nvSpPr>
        <p:spPr>
          <a:xfrm>
            <a:off x="2195736" y="411510"/>
            <a:ext cx="47608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srgbClr val="003560"/>
                </a:solidFill>
                <a:effectLst/>
                <a:uLnTx/>
                <a:uFillTx/>
                <a:latin typeface="Arial" charset="0"/>
                <a:ea typeface="ヒラギノ角ゴ Pro W3" charset="-128"/>
                <a:cs typeface="+mn-cs"/>
              </a:rPr>
              <a:t>Data Format – Covariates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srgbClr val="003560"/>
              </a:solidFill>
              <a:effectLst/>
              <a:uLnTx/>
              <a:uFillTx/>
              <a:latin typeface="Arial" charset="0"/>
              <a:ea typeface="ヒラギノ角ゴ Pro W3" charset="-128"/>
              <a:cs typeface="+mn-cs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151993B-45E8-8383-3DCF-34AFE2604C35}"/>
              </a:ext>
            </a:extLst>
          </p:cNvPr>
          <p:cNvGrpSpPr/>
          <p:nvPr/>
        </p:nvGrpSpPr>
        <p:grpSpPr>
          <a:xfrm>
            <a:off x="6401077" y="1989652"/>
            <a:ext cx="2275381" cy="1800200"/>
            <a:chOff x="4709216" y="2643758"/>
            <a:chExt cx="2275381" cy="1800200"/>
          </a:xfrm>
        </p:grpSpPr>
        <p:sp>
          <p:nvSpPr>
            <p:cNvPr id="5" name="Google Shape;66;p14">
              <a:extLst>
                <a:ext uri="{FF2B5EF4-FFF2-40B4-BE49-F238E27FC236}">
                  <a16:creationId xmlns:a16="http://schemas.microsoft.com/office/drawing/2014/main" id="{0411AD2A-7746-7483-8F8F-335A4BBA6039}"/>
                </a:ext>
              </a:extLst>
            </p:cNvPr>
            <p:cNvSpPr/>
            <p:nvPr/>
          </p:nvSpPr>
          <p:spPr>
            <a:xfrm>
              <a:off x="4709216" y="2643758"/>
              <a:ext cx="2275381" cy="1800200"/>
            </a:xfrm>
            <a:prstGeom prst="rect">
              <a:avLst/>
            </a:prstGeom>
            <a:solidFill>
              <a:srgbClr val="FCE5C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7" name="Google Shape;67;p14">
              <a:extLst>
                <a:ext uri="{FF2B5EF4-FFF2-40B4-BE49-F238E27FC236}">
                  <a16:creationId xmlns:a16="http://schemas.microsoft.com/office/drawing/2014/main" id="{286813A3-EB5E-33D9-6877-9154FA3FAC17}"/>
                </a:ext>
              </a:extLst>
            </p:cNvPr>
            <p:cNvCxnSpPr/>
            <p:nvPr/>
          </p:nvCxnSpPr>
          <p:spPr>
            <a:xfrm flipH="1">
              <a:off x="5188392" y="2840951"/>
              <a:ext cx="10167" cy="1195825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" name="Google Shape;69;p14">
              <a:extLst>
                <a:ext uri="{FF2B5EF4-FFF2-40B4-BE49-F238E27FC236}">
                  <a16:creationId xmlns:a16="http://schemas.microsoft.com/office/drawing/2014/main" id="{6874AE72-14BE-616C-9B49-F487737435BD}"/>
                </a:ext>
              </a:extLst>
            </p:cNvPr>
            <p:cNvCxnSpPr>
              <a:cxnSpLocks/>
            </p:cNvCxnSpPr>
            <p:nvPr/>
          </p:nvCxnSpPr>
          <p:spPr>
            <a:xfrm>
              <a:off x="5402434" y="3008185"/>
              <a:ext cx="0" cy="1028706"/>
            </a:xfrm>
            <a:prstGeom prst="straightConnector1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" name="Google Shape;70;p14">
              <a:extLst>
                <a:ext uri="{FF2B5EF4-FFF2-40B4-BE49-F238E27FC236}">
                  <a16:creationId xmlns:a16="http://schemas.microsoft.com/office/drawing/2014/main" id="{0ADC416A-05E1-4A5F-CEFB-5CE6D3F39015}"/>
                </a:ext>
              </a:extLst>
            </p:cNvPr>
            <p:cNvCxnSpPr/>
            <p:nvPr/>
          </p:nvCxnSpPr>
          <p:spPr>
            <a:xfrm>
              <a:off x="5718472" y="3220931"/>
              <a:ext cx="0" cy="827041"/>
            </a:xfrm>
            <a:prstGeom prst="straightConnector1">
              <a:avLst/>
            </a:prstGeom>
            <a:noFill/>
            <a:ln w="28575" cap="flat" cmpd="sng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" name="Google Shape;71;p14">
              <a:extLst>
                <a:ext uri="{FF2B5EF4-FFF2-40B4-BE49-F238E27FC236}">
                  <a16:creationId xmlns:a16="http://schemas.microsoft.com/office/drawing/2014/main" id="{93F5F999-A8D0-F2A6-B356-E01A27188DEF}"/>
                </a:ext>
              </a:extLst>
            </p:cNvPr>
            <p:cNvCxnSpPr/>
            <p:nvPr/>
          </p:nvCxnSpPr>
          <p:spPr>
            <a:xfrm>
              <a:off x="6238292" y="3500355"/>
              <a:ext cx="0" cy="536546"/>
            </a:xfrm>
            <a:prstGeom prst="straightConnector1">
              <a:avLst/>
            </a:prstGeom>
            <a:noFill/>
            <a:ln w="28575" cap="flat" cmpd="sng">
              <a:solidFill>
                <a:srgbClr val="38761D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" name="Google Shape;68;p14">
              <a:extLst>
                <a:ext uri="{FF2B5EF4-FFF2-40B4-BE49-F238E27FC236}">
                  <a16:creationId xmlns:a16="http://schemas.microsoft.com/office/drawing/2014/main" id="{B7616950-7D0F-98BC-F8FC-EE7E35371D60}"/>
                </a:ext>
              </a:extLst>
            </p:cNvPr>
            <p:cNvCxnSpPr/>
            <p:nvPr/>
          </p:nvCxnSpPr>
          <p:spPr>
            <a:xfrm>
              <a:off x="5178177" y="4036807"/>
              <a:ext cx="1610575" cy="11184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2" name="Google Shape;74;p14">
              <a:extLst>
                <a:ext uri="{FF2B5EF4-FFF2-40B4-BE49-F238E27FC236}">
                  <a16:creationId xmlns:a16="http://schemas.microsoft.com/office/drawing/2014/main" id="{B98B9428-AD9A-44F6-3A97-CDBA84429485}"/>
                </a:ext>
              </a:extLst>
            </p:cNvPr>
            <p:cNvSpPr txBox="1"/>
            <p:nvPr/>
          </p:nvSpPr>
          <p:spPr>
            <a:xfrm>
              <a:off x="5667748" y="4008181"/>
              <a:ext cx="631431" cy="3788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 dirty="0"/>
                <a:t>m/z</a:t>
              </a:r>
              <a:endParaRPr sz="1600" dirty="0"/>
            </a:p>
          </p:txBody>
        </p:sp>
        <p:sp>
          <p:nvSpPr>
            <p:cNvPr id="13" name="Google Shape;73;p14">
              <a:extLst>
                <a:ext uri="{FF2B5EF4-FFF2-40B4-BE49-F238E27FC236}">
                  <a16:creationId xmlns:a16="http://schemas.microsoft.com/office/drawing/2014/main" id="{1D61F63A-A307-7D5A-621E-FE221759F24A}"/>
                </a:ext>
              </a:extLst>
            </p:cNvPr>
            <p:cNvSpPr txBox="1"/>
            <p:nvPr/>
          </p:nvSpPr>
          <p:spPr>
            <a:xfrm rot="16200000">
              <a:off x="4415137" y="3331157"/>
              <a:ext cx="971103" cy="3829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 dirty="0"/>
                <a:t>Intensity </a:t>
              </a:r>
              <a:endParaRPr sz="1600" dirty="0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072" name="TextBox 1071">
                <a:extLst>
                  <a:ext uri="{FF2B5EF4-FFF2-40B4-BE49-F238E27FC236}">
                    <a16:creationId xmlns:a16="http://schemas.microsoft.com/office/drawing/2014/main" id="{3B52AD9D-0377-F803-C916-C154EC0155DA}"/>
                  </a:ext>
                </a:extLst>
              </p:cNvPr>
              <p:cNvSpPr txBox="1"/>
              <p:nvPr/>
            </p:nvSpPr>
            <p:spPr>
              <a:xfrm>
                <a:off x="107504" y="1203598"/>
                <a:ext cx="6401583" cy="39033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sz="2000" dirty="0"/>
                  <a:t>Each peak,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GB" sz="2000" dirty="0"/>
                  <a:t>, is bound within a box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GB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sz="2000" dirty="0"/>
                  <a:t>For each MS1 scan,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GB" sz="2000" dirty="0"/>
                  <a:t>, the values of each covariates is given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GB" sz="2000" dirty="0"/>
                  <a:t> where: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GB" sz="2000" dirty="0"/>
                  <a:t>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GB" sz="2000" dirty="0"/>
                  <a:t> is not present at time,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endParaRPr lang="en-GB" sz="2000" dirty="0"/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000" dirty="0"/>
                  <a:t> takes the intensity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000" dirty="0"/>
                  <a:t> if it is present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endParaRPr lang="en-US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For each scan we therefore have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GB" sz="2000" b="1" i="1" smtClean="0">
                            <a:latin typeface="Cambria Math" panose="02040503050406030204" pitchFamily="18" charset="0"/>
                          </a:rPr>
                          <m:t>𝒓</m:t>
                        </m:r>
                      </m:sub>
                    </m:sSub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,1</m:t>
                            </m:r>
                          </m:sub>
                        </m:sSub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𝐽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dirty="0"/>
                  <a:t>, which then gives us </a:t>
                </a:r>
                <a14:m>
                  <m:oMath xmlns:m="http://schemas.openxmlformats.org/officeDocument/2006/math">
                    <m:r>
                      <a:rPr lang="en-GB" sz="2000" b="1" i="1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=[</m:t>
                    </m:r>
                    <m:sSub>
                      <m:sSubPr>
                        <m:ctrlPr>
                          <a:rPr lang="en-GB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GB" sz="20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GB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GB" sz="2000" b="1" i="1" smtClean="0">
                            <a:latin typeface="Cambria Math" panose="02040503050406030204" pitchFamily="18" charset="0"/>
                          </a:rPr>
                          <m:t>𝑹</m:t>
                        </m:r>
                      </m:sub>
                    </m:sSub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We use the same base </a:t>
                </a:r>
                <a14:m>
                  <m:oMath xmlns:m="http://schemas.openxmlformats.org/officeDocument/2006/math">
                    <m:r>
                      <a:rPr lang="en-GB" sz="2000" b="1" i="1" smtClean="0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en-US" sz="2000" dirty="0"/>
                  <a:t> for each response</a:t>
                </a:r>
                <a:r>
                  <a:rPr lang="en-US" sz="2000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GB" sz="2000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</m:sSub>
                  </m:oMath>
                </a14:m>
                <a:endParaRPr lang="en-GB" sz="2000" b="1" dirty="0"/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Covariates that are 0 for all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GB" sz="2000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</m:sSub>
                  </m:oMath>
                </a14:m>
                <a:r>
                  <a:rPr lang="en-US" sz="2000" dirty="0"/>
                  <a:t> are filtered</a:t>
                </a:r>
              </a:p>
            </p:txBody>
          </p:sp>
        </mc:Choice>
        <mc:Fallback>
          <p:sp>
            <p:nvSpPr>
              <p:cNvPr id="1072" name="TextBox 1071">
                <a:extLst>
                  <a:ext uri="{FF2B5EF4-FFF2-40B4-BE49-F238E27FC236}">
                    <a16:creationId xmlns:a16="http://schemas.microsoft.com/office/drawing/2014/main" id="{3B52AD9D-0377-F803-C916-C154EC0155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504" y="1203598"/>
                <a:ext cx="6401583" cy="3903313"/>
              </a:xfrm>
              <a:prstGeom prst="rect">
                <a:avLst/>
              </a:prstGeom>
              <a:blipFill>
                <a:blip r:embed="rId4"/>
                <a:stretch>
                  <a:fillRect l="-857" t="-780" r="-1048" b="-249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895726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D65167-B956-9E4B-753F-F619BA6E43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345CD59-6FFD-2CB2-CD88-5777EC0CB5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079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6FD6F3-A3D2-3240-2BFE-EB990F7F0E38}"/>
              </a:ext>
            </a:extLst>
          </p:cNvPr>
          <p:cNvSpPr txBox="1"/>
          <p:nvPr/>
        </p:nvSpPr>
        <p:spPr>
          <a:xfrm>
            <a:off x="2195736" y="411510"/>
            <a:ext cx="47608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srgbClr val="003560"/>
                </a:solidFill>
                <a:effectLst/>
                <a:uLnTx/>
                <a:uFillTx/>
                <a:latin typeface="Arial" charset="0"/>
                <a:ea typeface="ヒラギノ角ゴ Pro W3" charset="-128"/>
                <a:cs typeface="+mn-cs"/>
              </a:rPr>
              <a:t>Regression Models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srgbClr val="003560"/>
              </a:solidFill>
              <a:effectLst/>
              <a:uLnTx/>
              <a:uFillTx/>
              <a:latin typeface="Arial" charset="0"/>
              <a:ea typeface="ヒラギノ角ゴ Pro W3" charset="-128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72" name="TextBox 1071">
                <a:extLst>
                  <a:ext uri="{FF2B5EF4-FFF2-40B4-BE49-F238E27FC236}">
                    <a16:creationId xmlns:a16="http://schemas.microsoft.com/office/drawing/2014/main" id="{F37731E0-2387-69D6-945A-9FDB31EEC485}"/>
                  </a:ext>
                </a:extLst>
              </p:cNvPr>
              <p:cNvSpPr txBox="1"/>
              <p:nvPr/>
            </p:nvSpPr>
            <p:spPr>
              <a:xfrm>
                <a:off x="107504" y="1203598"/>
                <a:ext cx="8280920" cy="28870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sz="2000" dirty="0"/>
                  <a:t>We can then fit regression models for each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GB" sz="2000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</m:sSub>
                  </m:oMath>
                </a14:m>
                <a:r>
                  <a:rPr lang="en-US" sz="2000" b="1" dirty="0"/>
                  <a:t> </a:t>
                </a:r>
                <a:r>
                  <a:rPr lang="en-US" sz="2000" dirty="0"/>
                  <a:t>using the filtered version of </a:t>
                </a:r>
                <a14:m>
                  <m:oMath xmlns:m="http://schemas.openxmlformats.org/officeDocument/2006/math">
                    <m:r>
                      <a:rPr lang="en-GB" sz="2000" b="1" i="1" smtClean="0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endParaRPr lang="en-GB" sz="2000" dirty="0"/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Filtering ensures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Significance or selection is different for each of the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000" dirty="0"/>
                  <a:t> models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Selection of covariate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GB" sz="2000" b="1" i="1" smtClean="0"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</m:oMath>
                </a14:m>
                <a:r>
                  <a:rPr lang="en-US" sz="2000" dirty="0"/>
                  <a:t> in model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000" dirty="0"/>
                  <a:t> indicates there is a link between the metabolite observed in the MS1 scans and the fragment in the MS2 scans</a:t>
                </a:r>
              </a:p>
            </p:txBody>
          </p:sp>
        </mc:Choice>
        <mc:Fallback>
          <p:sp>
            <p:nvSpPr>
              <p:cNvPr id="1072" name="TextBox 1071">
                <a:extLst>
                  <a:ext uri="{FF2B5EF4-FFF2-40B4-BE49-F238E27FC236}">
                    <a16:creationId xmlns:a16="http://schemas.microsoft.com/office/drawing/2014/main" id="{F37731E0-2387-69D6-945A-9FDB31EEC4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504" y="1203598"/>
                <a:ext cx="8280920" cy="2887009"/>
              </a:xfrm>
              <a:prstGeom prst="rect">
                <a:avLst/>
              </a:prstGeom>
              <a:blipFill>
                <a:blip r:embed="rId4"/>
                <a:stretch>
                  <a:fillRect l="-663" t="-844" r="-147" b="-295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878529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EBEA50-AE3C-C502-7F15-2571EE0910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C95B45F-46C7-95DD-2A0C-7FD928F102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079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B8767A0-6956-7EAB-A6BE-9F506BDBCF04}"/>
              </a:ext>
            </a:extLst>
          </p:cNvPr>
          <p:cNvSpPr txBox="1"/>
          <p:nvPr/>
        </p:nvSpPr>
        <p:spPr>
          <a:xfrm>
            <a:off x="2195736" y="411510"/>
            <a:ext cx="47608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srgbClr val="003560"/>
                </a:solidFill>
                <a:effectLst/>
                <a:uLnTx/>
                <a:uFillTx/>
                <a:latin typeface="Arial" charset="0"/>
                <a:ea typeface="ヒラギノ角ゴ Pro W3" charset="-128"/>
                <a:cs typeface="+mn-cs"/>
              </a:rPr>
              <a:t>Reconstruction of Spectra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srgbClr val="003560"/>
              </a:solidFill>
              <a:effectLst/>
              <a:uLnTx/>
              <a:uFillTx/>
              <a:latin typeface="Arial" charset="0"/>
              <a:ea typeface="ヒラギノ角ゴ Pro W3" charset="-128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72" name="TextBox 1071">
                <a:extLst>
                  <a:ext uri="{FF2B5EF4-FFF2-40B4-BE49-F238E27FC236}">
                    <a16:creationId xmlns:a16="http://schemas.microsoft.com/office/drawing/2014/main" id="{3FD6D594-F759-630E-AF7F-C93FD6583501}"/>
                  </a:ext>
                </a:extLst>
              </p:cNvPr>
              <p:cNvSpPr txBox="1"/>
              <p:nvPr/>
            </p:nvSpPr>
            <p:spPr>
              <a:xfrm>
                <a:off x="107504" y="1203598"/>
                <a:ext cx="8280920" cy="30087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sz="2000" dirty="0"/>
                  <a:t>We estimate the spectra at the maximum intensity of its associated metabolite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GB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sz="2000" dirty="0"/>
                  <a:t>We estimate the fragment intensity of each bin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GB" sz="2000" dirty="0"/>
                  <a:t> for each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000" dirty="0"/>
                  <a:t> as: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2000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ctrlP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GB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0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GB" sz="2000" b="0" i="1" smtClean="0">
                                          <a:latin typeface="Cambria Math" panose="02040503050406030204" pitchFamily="18" charset="0"/>
                                        </a:rPr>
                                        <m:t>1,</m:t>
                                      </m:r>
                                      <m:r>
                                        <a:rPr lang="en-GB" sz="200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GB" sz="2000" b="0" i="1" smtClean="0">
                                      <a:latin typeface="Cambria Math" panose="02040503050406030204" pitchFamily="18" charset="0"/>
                                    </a:rPr>
                                    <m:t>,…,</m:t>
                                  </m:r>
                                  <m:r>
                                    <a:rPr lang="en-GB" sz="20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GB" sz="2000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  <m:r>
                                    <a:rPr lang="en-GB" sz="20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GB" sz="20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en-US" sz="2000" dirty="0"/>
              </a:p>
              <a:p>
                <a:r>
                  <a:rPr lang="en-US" sz="2000" dirty="0"/>
                  <a:t>	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2000" dirty="0"/>
                  <a:t> will often be 0</a:t>
                </a:r>
              </a:p>
              <a:p>
                <a:endParaRPr lang="en-US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We can then 0-1 normalize all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000" dirty="0"/>
                  <a:t> and we can compare against our true spectra</a:t>
                </a:r>
              </a:p>
            </p:txBody>
          </p:sp>
        </mc:Choice>
        <mc:Fallback>
          <p:sp>
            <p:nvSpPr>
              <p:cNvPr id="1072" name="TextBox 1071">
                <a:extLst>
                  <a:ext uri="{FF2B5EF4-FFF2-40B4-BE49-F238E27FC236}">
                    <a16:creationId xmlns:a16="http://schemas.microsoft.com/office/drawing/2014/main" id="{3FD6D594-F759-630E-AF7F-C93FD65835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504" y="1203598"/>
                <a:ext cx="8280920" cy="3008772"/>
              </a:xfrm>
              <a:prstGeom prst="rect">
                <a:avLst/>
              </a:prstGeom>
              <a:blipFill>
                <a:blip r:embed="rId4"/>
                <a:stretch>
                  <a:fillRect l="-663" t="-810" b="-263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148611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892033-0B23-3452-1E35-B5B25EF3B1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87A47F4-5BBA-8C06-4532-18E9C106A8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079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422971D-3EF5-83C9-75C2-3D7123E82D3A}"/>
              </a:ext>
            </a:extLst>
          </p:cNvPr>
          <p:cNvSpPr txBox="1"/>
          <p:nvPr/>
        </p:nvSpPr>
        <p:spPr>
          <a:xfrm>
            <a:off x="2195736" y="411510"/>
            <a:ext cx="47608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srgbClr val="003560"/>
                </a:solidFill>
                <a:effectLst/>
                <a:uLnTx/>
                <a:uFillTx/>
                <a:latin typeface="Arial" charset="0"/>
                <a:ea typeface="ヒラギノ角ゴ Pro W3" charset="-128"/>
                <a:cs typeface="+mn-cs"/>
              </a:rPr>
              <a:t>Evaluation via a Digital Twin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srgbClr val="003560"/>
              </a:solidFill>
              <a:effectLst/>
              <a:uLnTx/>
              <a:uFillTx/>
              <a:latin typeface="Arial" charset="0"/>
              <a:ea typeface="ヒラギノ角ゴ Pro W3" charset="-128"/>
              <a:cs typeface="+mn-cs"/>
            </a:endParaRPr>
          </a:p>
        </p:txBody>
      </p:sp>
      <p:sp>
        <p:nvSpPr>
          <p:cNvPr id="1072" name="TextBox 1071">
            <a:extLst>
              <a:ext uri="{FF2B5EF4-FFF2-40B4-BE49-F238E27FC236}">
                <a16:creationId xmlns:a16="http://schemas.microsoft.com/office/drawing/2014/main" id="{A645AE2F-A79D-1EAB-9794-83B2290EDED8}"/>
              </a:ext>
            </a:extLst>
          </p:cNvPr>
          <p:cNvSpPr txBox="1"/>
          <p:nvPr/>
        </p:nvSpPr>
        <p:spPr>
          <a:xfrm>
            <a:off x="107504" y="1203598"/>
            <a:ext cx="54006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We initially evaluated our method (</a:t>
            </a:r>
            <a:r>
              <a:rPr lang="en-GB" sz="2000" dirty="0" err="1"/>
              <a:t>MSDeconvolve</a:t>
            </a:r>
            <a:r>
              <a:rPr lang="en-GB" sz="2000" dirty="0"/>
              <a:t>) on our digital twin (simulator) called ViMMS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ViMMS can simulate full LC-MS/MS experiments and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ViMMS has been shown to be able to replicate existing methods</a:t>
            </a:r>
            <a:endParaRPr lang="en-US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D46F23C-C774-4456-7ADC-B7B43D337C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8937" y="1131590"/>
            <a:ext cx="4116038" cy="3147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9919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AA3042-E814-52A0-885B-F7B60F8E91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6CB41FA-A0AD-64C0-5508-6528618D36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079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B8AD3C2-3144-AEE3-15B0-42C38FEAABF2}"/>
              </a:ext>
            </a:extLst>
          </p:cNvPr>
          <p:cNvSpPr txBox="1"/>
          <p:nvPr/>
        </p:nvSpPr>
        <p:spPr>
          <a:xfrm>
            <a:off x="2195736" y="411510"/>
            <a:ext cx="47608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srgbClr val="003560"/>
                </a:solidFill>
                <a:effectLst/>
                <a:uLnTx/>
                <a:uFillTx/>
                <a:latin typeface="Arial" charset="0"/>
                <a:ea typeface="ヒラギノ角ゴ Pro W3" charset="-128"/>
                <a:cs typeface="+mn-cs"/>
              </a:rPr>
              <a:t>Evaluation via a Digital Twin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srgbClr val="003560"/>
              </a:solidFill>
              <a:effectLst/>
              <a:uLnTx/>
              <a:uFillTx/>
              <a:latin typeface="Arial" charset="0"/>
              <a:ea typeface="ヒラギノ角ゴ Pro W3" charset="-128"/>
              <a:cs typeface="+mn-cs"/>
            </a:endParaRPr>
          </a:p>
        </p:txBody>
      </p:sp>
      <p:sp>
        <p:nvSpPr>
          <p:cNvPr id="1072" name="TextBox 1071">
            <a:extLst>
              <a:ext uri="{FF2B5EF4-FFF2-40B4-BE49-F238E27FC236}">
                <a16:creationId xmlns:a16="http://schemas.microsoft.com/office/drawing/2014/main" id="{9BCAAB03-0F0B-6B2E-7D51-A7D490974A66}"/>
              </a:ext>
            </a:extLst>
          </p:cNvPr>
          <p:cNvSpPr txBox="1"/>
          <p:nvPr/>
        </p:nvSpPr>
        <p:spPr>
          <a:xfrm>
            <a:off x="107504" y="1203598"/>
            <a:ext cx="86409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Results on the digital twin are extremely encouraging</a:t>
            </a:r>
            <a:endParaRPr lang="en-US" sz="2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42725B9-89AE-AD5B-B902-E699FCA5D8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7284" y="1603708"/>
            <a:ext cx="5821399" cy="3539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2523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7B2F53-6EE2-2B5D-13AD-CC1A59B2A6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4F7B6A8-2E5D-7AFC-9555-E45BDE1DB9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079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8E4F99D-762F-074D-7A6C-373699BCFA26}"/>
              </a:ext>
            </a:extLst>
          </p:cNvPr>
          <p:cNvSpPr txBox="1"/>
          <p:nvPr/>
        </p:nvSpPr>
        <p:spPr>
          <a:xfrm>
            <a:off x="2195736" y="411510"/>
            <a:ext cx="47608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srgbClr val="003560"/>
                </a:solidFill>
                <a:effectLst/>
                <a:uLnTx/>
                <a:uFillTx/>
                <a:latin typeface="Arial" charset="0"/>
                <a:ea typeface="ヒラギノ角ゴ Pro W3" charset="-128"/>
                <a:cs typeface="+mn-cs"/>
              </a:rPr>
              <a:t>Evaluation via real data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srgbClr val="003560"/>
              </a:solidFill>
              <a:effectLst/>
              <a:uLnTx/>
              <a:uFillTx/>
              <a:latin typeface="Arial" charset="0"/>
              <a:ea typeface="ヒラギノ角ゴ Pro W3" charset="-128"/>
              <a:cs typeface="+mn-cs"/>
            </a:endParaRPr>
          </a:p>
        </p:txBody>
      </p:sp>
      <p:sp>
        <p:nvSpPr>
          <p:cNvPr id="1072" name="TextBox 1071">
            <a:extLst>
              <a:ext uri="{FF2B5EF4-FFF2-40B4-BE49-F238E27FC236}">
                <a16:creationId xmlns:a16="http://schemas.microsoft.com/office/drawing/2014/main" id="{7A9201C2-CE07-6DBA-7ECA-1B2F2A531FF2}"/>
              </a:ext>
            </a:extLst>
          </p:cNvPr>
          <p:cNvSpPr txBox="1"/>
          <p:nvPr/>
        </p:nvSpPr>
        <p:spPr>
          <a:xfrm>
            <a:off x="107504" y="1203598"/>
            <a:ext cx="849694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Current thoughts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000" dirty="0"/>
              <a:t>“Maybe we should submit it to </a:t>
            </a:r>
            <a:r>
              <a:rPr lang="en-GB" sz="2000" i="1" dirty="0"/>
              <a:t>Nature</a:t>
            </a:r>
            <a:r>
              <a:rPr lang="en-GB" sz="2000" dirty="0"/>
              <a:t> rather than </a:t>
            </a:r>
            <a:r>
              <a:rPr lang="en-GB" sz="2000" i="1" dirty="0"/>
              <a:t>Nature Methods”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000" dirty="0"/>
              <a:t>“We have tested ViMMS extensively and it's always been reliable, so surely it’ll be the same for this…”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GB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Let’s see…</a:t>
            </a:r>
          </a:p>
          <a:p>
            <a:pPr lvl="1"/>
            <a:endParaRPr lang="en-GB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000" i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34934933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8C39E4-24F0-D4EE-1A56-7F88492FF3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A5BFB6E-FE2C-E54F-8124-3818C4CE43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079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F30983D-1387-FD4E-F65C-EE86B4CE79A3}"/>
              </a:ext>
            </a:extLst>
          </p:cNvPr>
          <p:cNvSpPr txBox="1"/>
          <p:nvPr/>
        </p:nvSpPr>
        <p:spPr>
          <a:xfrm>
            <a:off x="2195736" y="411510"/>
            <a:ext cx="47608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srgbClr val="003560"/>
                </a:solidFill>
                <a:effectLst/>
                <a:uLnTx/>
                <a:uFillTx/>
                <a:latin typeface="Arial" charset="0"/>
                <a:ea typeface="ヒラギノ角ゴ Pro W3" charset="-128"/>
                <a:cs typeface="+mn-cs"/>
              </a:rPr>
              <a:t>Evaluation via real data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srgbClr val="003560"/>
              </a:solidFill>
              <a:effectLst/>
              <a:uLnTx/>
              <a:uFillTx/>
              <a:latin typeface="Arial" charset="0"/>
              <a:ea typeface="ヒラギノ角ゴ Pro W3" charset="-128"/>
              <a:cs typeface="+mn-cs"/>
            </a:endParaRPr>
          </a:p>
        </p:txBody>
      </p:sp>
      <p:sp>
        <p:nvSpPr>
          <p:cNvPr id="1072" name="TextBox 1071">
            <a:extLst>
              <a:ext uri="{FF2B5EF4-FFF2-40B4-BE49-F238E27FC236}">
                <a16:creationId xmlns:a16="http://schemas.microsoft.com/office/drawing/2014/main" id="{8A4B4A07-85A4-9296-1D98-CC151FE127D7}"/>
              </a:ext>
            </a:extLst>
          </p:cNvPr>
          <p:cNvSpPr txBox="1"/>
          <p:nvPr/>
        </p:nvSpPr>
        <p:spPr>
          <a:xfrm>
            <a:off x="107504" y="1203598"/>
            <a:ext cx="84969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Ah…</a:t>
            </a:r>
            <a:endParaRPr lang="en-US" sz="2000" i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8F23050-A8A7-C7D2-3F7C-006B9F68AF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6376" y="840796"/>
            <a:ext cx="5053001" cy="4163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4109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12C13B-850A-665B-07F8-EF3CF837E0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63B23C8-12EC-515F-CFA4-CFBA9CA4AA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079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28D9AED-F91A-E610-06E7-0B272A9772B0}"/>
              </a:ext>
            </a:extLst>
          </p:cNvPr>
          <p:cNvSpPr txBox="1"/>
          <p:nvPr/>
        </p:nvSpPr>
        <p:spPr>
          <a:xfrm>
            <a:off x="2195736" y="411510"/>
            <a:ext cx="47608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srgbClr val="003560"/>
                </a:solidFill>
                <a:effectLst/>
                <a:uLnTx/>
                <a:uFillTx/>
                <a:latin typeface="Arial" charset="0"/>
                <a:ea typeface="ヒラギノ角ゴ Pro W3" charset="-128"/>
                <a:cs typeface="+mn-cs"/>
              </a:rPr>
              <a:t>Evaluation via real data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srgbClr val="003560"/>
              </a:solidFill>
              <a:effectLst/>
              <a:uLnTx/>
              <a:uFillTx/>
              <a:latin typeface="Arial" charset="0"/>
              <a:ea typeface="ヒラギノ角ゴ Pro W3" charset="-128"/>
              <a:cs typeface="+mn-cs"/>
            </a:endParaRPr>
          </a:p>
        </p:txBody>
      </p:sp>
      <p:sp>
        <p:nvSpPr>
          <p:cNvPr id="1072" name="TextBox 1071">
            <a:extLst>
              <a:ext uri="{FF2B5EF4-FFF2-40B4-BE49-F238E27FC236}">
                <a16:creationId xmlns:a16="http://schemas.microsoft.com/office/drawing/2014/main" id="{492EC73C-BD79-6232-DF8F-543EBCEA83E0}"/>
              </a:ext>
            </a:extLst>
          </p:cNvPr>
          <p:cNvSpPr txBox="1"/>
          <p:nvPr/>
        </p:nvSpPr>
        <p:spPr>
          <a:xfrm>
            <a:off x="107504" y="1203598"/>
            <a:ext cx="849694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Ah…</a:t>
            </a:r>
          </a:p>
          <a:p>
            <a:pPr lvl="1"/>
            <a:endParaRPr lang="en-GB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000" i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i="1" dirty="0"/>
              <a:t>Maybe its still fixable?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F1BF36-A23A-C7F1-7466-95A09CB12B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6376" y="840796"/>
            <a:ext cx="5053001" cy="4163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5052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1960E0-3444-40C5-2B5B-E8133BC6C2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7304861-C548-0310-A6E2-CFB5F3FE1A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079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FEF6D77-6938-28A9-069E-4383D68443CD}"/>
              </a:ext>
            </a:extLst>
          </p:cNvPr>
          <p:cNvSpPr txBox="1"/>
          <p:nvPr/>
        </p:nvSpPr>
        <p:spPr>
          <a:xfrm>
            <a:off x="2195736" y="411510"/>
            <a:ext cx="47608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srgbClr val="003560"/>
                </a:solidFill>
                <a:effectLst/>
                <a:uLnTx/>
                <a:uFillTx/>
                <a:latin typeface="Arial" charset="0"/>
                <a:ea typeface="ヒラギノ角ゴ Pro W3" charset="-128"/>
                <a:cs typeface="+mn-cs"/>
              </a:rPr>
              <a:t>Comparison of Methods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srgbClr val="003560"/>
              </a:solidFill>
              <a:effectLst/>
              <a:uLnTx/>
              <a:uFillTx/>
              <a:latin typeface="Arial" charset="0"/>
              <a:ea typeface="ヒラギノ角ゴ Pro W3" charset="-128"/>
              <a:cs typeface="+mn-cs"/>
            </a:endParaRPr>
          </a:p>
        </p:txBody>
      </p:sp>
      <p:sp>
        <p:nvSpPr>
          <p:cNvPr id="1072" name="TextBox 1071">
            <a:extLst>
              <a:ext uri="{FF2B5EF4-FFF2-40B4-BE49-F238E27FC236}">
                <a16:creationId xmlns:a16="http://schemas.microsoft.com/office/drawing/2014/main" id="{7E64B806-B3D3-FC45-A958-EA28A7312E57}"/>
              </a:ext>
            </a:extLst>
          </p:cNvPr>
          <p:cNvSpPr txBox="1"/>
          <p:nvPr/>
        </p:nvSpPr>
        <p:spPr>
          <a:xfrm>
            <a:off x="107504" y="1203598"/>
            <a:ext cx="849694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We compared several readily available methods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Requires relatively fast methods, as need to fit around 1000 models and people would expect results in around 15mins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000" i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7E7F92-9B30-0A27-1D63-1D9D866D22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3952" y="2497730"/>
            <a:ext cx="5004048" cy="2522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2602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079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AF32F57-C63B-4EDD-A97D-76B24E98FC2F}"/>
              </a:ext>
            </a:extLst>
          </p:cNvPr>
          <p:cNvSpPr txBox="1"/>
          <p:nvPr/>
        </p:nvSpPr>
        <p:spPr>
          <a:xfrm>
            <a:off x="2195736" y="411510"/>
            <a:ext cx="38164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srgbClr val="003560"/>
                </a:solidFill>
                <a:effectLst/>
                <a:uLnTx/>
                <a:uFillTx/>
                <a:latin typeface="Arial" charset="0"/>
                <a:ea typeface="ヒラギノ角ゴ Pro W3" charset="-128"/>
                <a:cs typeface="+mn-cs"/>
              </a:rPr>
              <a:t>Metabolomics</a:t>
            </a:r>
            <a:r>
              <a:rPr lang="en-GB" b="1" dirty="0">
                <a:solidFill>
                  <a:srgbClr val="003560"/>
                </a:solidFill>
              </a:rPr>
              <a:t> Workflow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srgbClr val="003560"/>
              </a:solidFill>
              <a:effectLst/>
              <a:uLnTx/>
              <a:uFillTx/>
              <a:latin typeface="Arial" charset="0"/>
              <a:ea typeface="ヒラギノ角ゴ Pro W3" charset="-128"/>
              <a:cs typeface="+mn-cs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DB0E2AB-A489-49EE-59DC-61811CCE51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528" y="1995686"/>
            <a:ext cx="1055269" cy="147645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87FBFEB-7555-4F29-72F9-3BB66F4B1D44}"/>
              </a:ext>
            </a:extLst>
          </p:cNvPr>
          <p:cNvSpPr txBox="1"/>
          <p:nvPr/>
        </p:nvSpPr>
        <p:spPr>
          <a:xfrm>
            <a:off x="179512" y="1409036"/>
            <a:ext cx="1440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2542"/>
                </a:solidFill>
                <a:effectLst/>
                <a:uLnTx/>
                <a:uFillTx/>
                <a:latin typeface="Arial" charset="0"/>
                <a:ea typeface="ヒラギノ角ゴ Pro W3" charset="-128"/>
                <a:cs typeface="+mn-cs"/>
              </a:rPr>
              <a:t>Sample + Sample Preparation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002542"/>
              </a:solidFill>
              <a:effectLst/>
              <a:uLnTx/>
              <a:uFillTx/>
              <a:latin typeface="Arial" charset="0"/>
              <a:ea typeface="ヒラギノ角ゴ Pro W3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257064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7A3766-1D13-6846-3D7E-0880FDD23B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4471770-3E89-5F16-3A8A-3D45907841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079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FA3787E-3330-E91A-395B-2117A4AD2A76}"/>
              </a:ext>
            </a:extLst>
          </p:cNvPr>
          <p:cNvSpPr txBox="1"/>
          <p:nvPr/>
        </p:nvSpPr>
        <p:spPr>
          <a:xfrm>
            <a:off x="2195736" y="411510"/>
            <a:ext cx="47608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srgbClr val="003560"/>
                </a:solidFill>
                <a:effectLst/>
                <a:uLnTx/>
                <a:uFillTx/>
                <a:latin typeface="Arial" charset="0"/>
                <a:ea typeface="ヒラギノ角ゴ Pro W3" charset="-128"/>
                <a:cs typeface="+mn-cs"/>
              </a:rPr>
              <a:t>Baseline Noise Removal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srgbClr val="003560"/>
              </a:solidFill>
              <a:effectLst/>
              <a:uLnTx/>
              <a:uFillTx/>
              <a:latin typeface="Arial" charset="0"/>
              <a:ea typeface="ヒラギノ角ゴ Pro W3" charset="-128"/>
              <a:cs typeface="+mn-cs"/>
            </a:endParaRPr>
          </a:p>
        </p:txBody>
      </p:sp>
      <p:sp>
        <p:nvSpPr>
          <p:cNvPr id="1072" name="TextBox 1071">
            <a:extLst>
              <a:ext uri="{FF2B5EF4-FFF2-40B4-BE49-F238E27FC236}">
                <a16:creationId xmlns:a16="http://schemas.microsoft.com/office/drawing/2014/main" id="{4CAE8474-9A0A-B463-361B-CF059CD10373}"/>
              </a:ext>
            </a:extLst>
          </p:cNvPr>
          <p:cNvSpPr txBox="1"/>
          <p:nvPr/>
        </p:nvSpPr>
        <p:spPr>
          <a:xfrm>
            <a:off x="107504" y="1203598"/>
            <a:ext cx="84969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We tried removing the baseline noise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000" i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84E5E53-41ED-01C5-3766-C996799B98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7804" y="1635646"/>
            <a:ext cx="5228392" cy="3507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761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08CA54-9862-C482-7391-C0DB737C85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A541436-6315-D831-E4A1-34119AC3CE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079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15D3261-5ADD-B007-E598-C6AE74F170A5}"/>
              </a:ext>
            </a:extLst>
          </p:cNvPr>
          <p:cNvSpPr txBox="1"/>
          <p:nvPr/>
        </p:nvSpPr>
        <p:spPr>
          <a:xfrm>
            <a:off x="2195736" y="411510"/>
            <a:ext cx="47608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srgbClr val="003560"/>
                </a:solidFill>
                <a:effectLst/>
                <a:uLnTx/>
                <a:uFillTx/>
                <a:latin typeface="Arial" charset="0"/>
                <a:ea typeface="ヒラギノ角ゴ Pro W3" charset="-128"/>
                <a:cs typeface="+mn-cs"/>
              </a:rPr>
              <a:t>Constrained Covariates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srgbClr val="003560"/>
              </a:solidFill>
              <a:effectLst/>
              <a:uLnTx/>
              <a:uFillTx/>
              <a:latin typeface="Arial" charset="0"/>
              <a:ea typeface="ヒラギノ角ゴ Pro W3" charset="-128"/>
              <a:cs typeface="+mn-cs"/>
            </a:endParaRPr>
          </a:p>
        </p:txBody>
      </p:sp>
      <p:sp>
        <p:nvSpPr>
          <p:cNvPr id="1072" name="TextBox 1071">
            <a:extLst>
              <a:ext uri="{FF2B5EF4-FFF2-40B4-BE49-F238E27FC236}">
                <a16:creationId xmlns:a16="http://schemas.microsoft.com/office/drawing/2014/main" id="{B0CD5EC3-15EF-E646-9180-B799F5B5A22E}"/>
              </a:ext>
            </a:extLst>
          </p:cNvPr>
          <p:cNvSpPr txBox="1"/>
          <p:nvPr/>
        </p:nvSpPr>
        <p:spPr>
          <a:xfrm>
            <a:off x="107504" y="1203598"/>
            <a:ext cx="849694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Constraining the model coefficient to be positive gave a small increase in performance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000" i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2C42A7-B769-51E5-AAAE-940D6EC05A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3872" y="2312973"/>
            <a:ext cx="6876256" cy="2830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9185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4616AE-9502-2C3B-E6A6-6628B95D24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0B9DC6D-5DDC-1DBC-AD74-F3CD70CA9F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079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FB1EF93-96A0-F8CF-354F-9ADB60439617}"/>
              </a:ext>
            </a:extLst>
          </p:cNvPr>
          <p:cNvSpPr txBox="1"/>
          <p:nvPr/>
        </p:nvSpPr>
        <p:spPr>
          <a:xfrm>
            <a:off x="2195736" y="411510"/>
            <a:ext cx="47608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srgbClr val="003560"/>
                </a:solidFill>
                <a:effectLst/>
                <a:uLnTx/>
                <a:uFillTx/>
                <a:latin typeface="Arial" charset="0"/>
                <a:ea typeface="ヒラギノ角ゴ Pro W3" charset="-128"/>
                <a:cs typeface="+mn-cs"/>
              </a:rPr>
              <a:t>Ensemble Approach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srgbClr val="003560"/>
              </a:solidFill>
              <a:effectLst/>
              <a:uLnTx/>
              <a:uFillTx/>
              <a:latin typeface="Arial" charset="0"/>
              <a:ea typeface="ヒラギノ角ゴ Pro W3" charset="-128"/>
              <a:cs typeface="+mn-cs"/>
            </a:endParaRPr>
          </a:p>
        </p:txBody>
      </p:sp>
      <p:sp>
        <p:nvSpPr>
          <p:cNvPr id="1072" name="TextBox 1071">
            <a:extLst>
              <a:ext uri="{FF2B5EF4-FFF2-40B4-BE49-F238E27FC236}">
                <a16:creationId xmlns:a16="http://schemas.microsoft.com/office/drawing/2014/main" id="{D1E886FD-58AB-F3C8-85B7-0C75B97F17EB}"/>
              </a:ext>
            </a:extLst>
          </p:cNvPr>
          <p:cNvSpPr txBox="1"/>
          <p:nvPr/>
        </p:nvSpPr>
        <p:spPr>
          <a:xfrm>
            <a:off x="107504" y="1203598"/>
            <a:ext cx="4896544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Combining multiple versions of </a:t>
            </a:r>
            <a:r>
              <a:rPr lang="en-GB" sz="2000" dirty="0" err="1"/>
              <a:t>MSDeconvolve</a:t>
            </a:r>
            <a:r>
              <a:rPr lang="en-GB" sz="2000" dirty="0"/>
              <a:t> with MS-DIAL via an Ensemble approach gave a small improvement in performance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Different thresholds were used to compare the performance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000" i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607BC6-37E5-20DE-8E50-87F08146A1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8064" y="884634"/>
            <a:ext cx="3902043" cy="3847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7246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1F5566-E985-280F-2462-BA691DD250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49E9641-4059-BB71-55DD-54F1F8626C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079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EE03A0F-6BCF-120D-E4F4-A9AE15EB58E2}"/>
              </a:ext>
            </a:extLst>
          </p:cNvPr>
          <p:cNvSpPr txBox="1"/>
          <p:nvPr/>
        </p:nvSpPr>
        <p:spPr>
          <a:xfrm>
            <a:off x="2195736" y="411510"/>
            <a:ext cx="47608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b="1" dirty="0">
                <a:solidFill>
                  <a:srgbClr val="003560"/>
                </a:solidFill>
              </a:rPr>
              <a:t>Conclusions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srgbClr val="003560"/>
              </a:solidFill>
              <a:effectLst/>
              <a:uLnTx/>
              <a:uFillTx/>
              <a:latin typeface="Arial" charset="0"/>
              <a:ea typeface="ヒラギノ角ゴ Pro W3" charset="-128"/>
              <a:cs typeface="+mn-cs"/>
            </a:endParaRPr>
          </a:p>
        </p:txBody>
      </p:sp>
      <p:sp>
        <p:nvSpPr>
          <p:cNvPr id="1072" name="TextBox 1071">
            <a:extLst>
              <a:ext uri="{FF2B5EF4-FFF2-40B4-BE49-F238E27FC236}">
                <a16:creationId xmlns:a16="http://schemas.microsoft.com/office/drawing/2014/main" id="{7290C510-FC03-F29C-AD4A-6B8AA54ABB28}"/>
              </a:ext>
            </a:extLst>
          </p:cNvPr>
          <p:cNvSpPr txBox="1"/>
          <p:nvPr/>
        </p:nvSpPr>
        <p:spPr>
          <a:xfrm>
            <a:off x="107504" y="1203598"/>
            <a:ext cx="849694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The performance of </a:t>
            </a:r>
            <a:r>
              <a:rPr lang="en-GB" sz="2000" dirty="0" err="1"/>
              <a:t>MSDeconvolve</a:t>
            </a:r>
            <a:r>
              <a:rPr lang="en-GB" sz="2000" dirty="0"/>
              <a:t> is not particularly good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Its performance on the simulated data suggests that the concept makes sense, but more work is needed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Likely the noise and data complexity is overwhelming the model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000" dirty="0"/>
          </a:p>
          <a:p>
            <a:r>
              <a:rPr lang="en-GB" sz="2000" b="1" u="sng" dirty="0"/>
              <a:t>Future Plans</a:t>
            </a:r>
          </a:p>
          <a:p>
            <a:endParaRPr lang="en-GB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Remove the dependence on peak picking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Add additional constraints based on prior knowledge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000" i="1" dirty="0"/>
          </a:p>
        </p:txBody>
      </p:sp>
    </p:spTree>
    <p:extLst>
      <p:ext uri="{BB962C8B-B14F-4D97-AF65-F5344CB8AC3E}">
        <p14:creationId xmlns:p14="http://schemas.microsoft.com/office/powerpoint/2010/main" val="37485052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The Gilbert Scott Building">
            <a:extLst>
              <a:ext uri="{FF2B5EF4-FFF2-40B4-BE49-F238E27FC236}">
                <a16:creationId xmlns:a16="http://schemas.microsoft.com/office/drawing/2014/main" id="{0A9F26CD-2426-514B-885A-BDDCCFCF9C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Rectangle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64872" y="1203600"/>
            <a:ext cx="5238051" cy="3359608"/>
          </a:xfrm>
          <a:prstGeom prst="rect">
            <a:avLst/>
          </a:prstGeom>
          <a:solidFill>
            <a:schemeClr val="bg1">
              <a:alpha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378" eaLnBrk="0" hangingPunct="0"/>
            <a:endParaRPr lang="en-US">
              <a:solidFill>
                <a:srgbClr val="003865"/>
              </a:solidFill>
              <a:ea typeface="ＭＳ Ｐゴシック" charset="-128"/>
              <a:cs typeface="ＭＳ Ｐゴシック" charset="-128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idx="4294967295"/>
          </p:nvPr>
        </p:nvSpPr>
        <p:spPr>
          <a:xfrm>
            <a:off x="564874" y="1203600"/>
            <a:ext cx="4182974" cy="504055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Thanks for Listening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4294967295"/>
          </p:nvPr>
        </p:nvSpPr>
        <p:spPr>
          <a:xfrm>
            <a:off x="564872" y="1635646"/>
            <a:ext cx="5238051" cy="2927561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buNone/>
            </a:pPr>
            <a:endParaRPr lang="en-US" kern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pPr marL="0" indent="0">
              <a:buNone/>
            </a:pPr>
            <a:r>
              <a:rPr lang="en-US" kern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Let me know if you have any questions</a:t>
            </a:r>
          </a:p>
          <a:p>
            <a:pPr marL="0" indent="0">
              <a:buNone/>
            </a:pPr>
            <a:endParaRPr lang="en-US" kern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pPr marL="0" indent="0">
              <a:buNone/>
            </a:pPr>
            <a:r>
              <a:rPr lang="en-US" kern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Or feel free to reach out at: </a:t>
            </a:r>
            <a:r>
              <a:rPr lang="en-US" kern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hlinkClick r:id="rId4"/>
              </a:rPr>
              <a:t>Vinny.Davies@Glasgow.ac.uk</a:t>
            </a:r>
            <a:r>
              <a:rPr lang="en-US" kern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</a:p>
          <a:p>
            <a:pPr marL="0" indent="0">
              <a:buNone/>
            </a:pPr>
            <a:endParaRPr lang="en-US" kern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pPr marL="0" indent="0">
              <a:buNone/>
            </a:pPr>
            <a:r>
              <a:rPr lang="en-US" kern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Slides available (soon) at:</a:t>
            </a:r>
          </a:p>
          <a:p>
            <a:pPr marL="0" indent="0">
              <a:buNone/>
            </a:pPr>
            <a:r>
              <a:rPr lang="en-US" kern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hlinkClick r:id="rId5"/>
              </a:rPr>
              <a:t>https://github.com/vinnydavies/presentations</a:t>
            </a:r>
            <a:r>
              <a:rPr lang="en-US" kern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6670142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079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AF32F57-C63B-4EDD-A97D-76B24E98FC2F}"/>
              </a:ext>
            </a:extLst>
          </p:cNvPr>
          <p:cNvSpPr txBox="1"/>
          <p:nvPr/>
        </p:nvSpPr>
        <p:spPr>
          <a:xfrm>
            <a:off x="2195736" y="411510"/>
            <a:ext cx="38164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srgbClr val="003560"/>
                </a:solidFill>
                <a:effectLst/>
                <a:uLnTx/>
                <a:uFillTx/>
                <a:latin typeface="Arial" charset="0"/>
                <a:ea typeface="ヒラギノ角ゴ Pro W3" charset="-128"/>
                <a:cs typeface="+mn-cs"/>
              </a:rPr>
              <a:t>Metabolomics</a:t>
            </a:r>
            <a:r>
              <a:rPr lang="en-GB" b="1" dirty="0">
                <a:solidFill>
                  <a:srgbClr val="003560"/>
                </a:solidFill>
              </a:rPr>
              <a:t> Workflow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srgbClr val="003560"/>
              </a:solidFill>
              <a:effectLst/>
              <a:uLnTx/>
              <a:uFillTx/>
              <a:latin typeface="Arial" charset="0"/>
              <a:ea typeface="ヒラギノ角ゴ Pro W3" charset="-128"/>
              <a:cs typeface="+mn-cs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DB0E2AB-A489-49EE-59DC-61811CCE51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528" y="1995686"/>
            <a:ext cx="1055269" cy="147645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87FBFEB-7555-4F29-72F9-3BB66F4B1D44}"/>
              </a:ext>
            </a:extLst>
          </p:cNvPr>
          <p:cNvSpPr txBox="1"/>
          <p:nvPr/>
        </p:nvSpPr>
        <p:spPr>
          <a:xfrm>
            <a:off x="179512" y="1409036"/>
            <a:ext cx="1440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2542"/>
                </a:solidFill>
                <a:effectLst/>
                <a:uLnTx/>
                <a:uFillTx/>
                <a:latin typeface="Arial" charset="0"/>
                <a:ea typeface="ヒラギノ角ゴ Pro W3" charset="-128"/>
                <a:cs typeface="+mn-cs"/>
              </a:rPr>
              <a:t>Sample + Sample Preparation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002542"/>
              </a:solidFill>
              <a:effectLst/>
              <a:uLnTx/>
              <a:uFillTx/>
              <a:latin typeface="Arial" charset="0"/>
              <a:ea typeface="ヒラギノ角ゴ Pro W3" charset="-128"/>
              <a:cs typeface="+mn-cs"/>
            </a:endParaRP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C92F18FF-29A3-4A25-636D-AC18EA6154C4}"/>
              </a:ext>
            </a:extLst>
          </p:cNvPr>
          <p:cNvSpPr/>
          <p:nvPr/>
        </p:nvSpPr>
        <p:spPr bwMode="auto">
          <a:xfrm>
            <a:off x="1379591" y="2661904"/>
            <a:ext cx="600121" cy="124983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1B142AB-5E7F-8D26-47F5-97B37020F0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79712" y="1995686"/>
            <a:ext cx="1975540" cy="158043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E62EFEA-D6D7-F776-BB7E-742AD0D92E09}"/>
              </a:ext>
            </a:extLst>
          </p:cNvPr>
          <p:cNvSpPr txBox="1"/>
          <p:nvPr/>
        </p:nvSpPr>
        <p:spPr>
          <a:xfrm>
            <a:off x="2339752" y="1409036"/>
            <a:ext cx="14401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2542"/>
                </a:solidFill>
                <a:effectLst/>
                <a:uLnTx/>
                <a:uFillTx/>
                <a:latin typeface="Arial" charset="0"/>
                <a:ea typeface="ヒラギノ角ゴ Pro W3" charset="-128"/>
                <a:cs typeface="+mn-cs"/>
              </a:rPr>
              <a:t>Data Collection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002542"/>
              </a:solidFill>
              <a:effectLst/>
              <a:uLnTx/>
              <a:uFillTx/>
              <a:latin typeface="Arial" charset="0"/>
              <a:ea typeface="ヒラギノ角ゴ Pro W3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93100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079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AF32F57-C63B-4EDD-A97D-76B24E98FC2F}"/>
              </a:ext>
            </a:extLst>
          </p:cNvPr>
          <p:cNvSpPr txBox="1"/>
          <p:nvPr/>
        </p:nvSpPr>
        <p:spPr>
          <a:xfrm>
            <a:off x="2195736" y="411510"/>
            <a:ext cx="38164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srgbClr val="003560"/>
                </a:solidFill>
                <a:effectLst/>
                <a:uLnTx/>
                <a:uFillTx/>
                <a:latin typeface="Arial" charset="0"/>
                <a:ea typeface="ヒラギノ角ゴ Pro W3" charset="-128"/>
                <a:cs typeface="+mn-cs"/>
              </a:rPr>
              <a:t>Metabolomics</a:t>
            </a:r>
            <a:r>
              <a:rPr lang="en-GB" b="1" dirty="0">
                <a:solidFill>
                  <a:srgbClr val="003560"/>
                </a:solidFill>
              </a:rPr>
              <a:t> Workflow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srgbClr val="003560"/>
              </a:solidFill>
              <a:effectLst/>
              <a:uLnTx/>
              <a:uFillTx/>
              <a:latin typeface="Arial" charset="0"/>
              <a:ea typeface="ヒラギノ角ゴ Pro W3" charset="-128"/>
              <a:cs typeface="+mn-cs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DB0E2AB-A489-49EE-59DC-61811CCE51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528" y="1995686"/>
            <a:ext cx="1055269" cy="147645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87FBFEB-7555-4F29-72F9-3BB66F4B1D44}"/>
              </a:ext>
            </a:extLst>
          </p:cNvPr>
          <p:cNvSpPr txBox="1"/>
          <p:nvPr/>
        </p:nvSpPr>
        <p:spPr>
          <a:xfrm>
            <a:off x="179512" y="1409036"/>
            <a:ext cx="1440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2542"/>
                </a:solidFill>
                <a:effectLst/>
                <a:uLnTx/>
                <a:uFillTx/>
                <a:latin typeface="Arial" charset="0"/>
                <a:ea typeface="ヒラギノ角ゴ Pro W3" charset="-128"/>
                <a:cs typeface="+mn-cs"/>
              </a:rPr>
              <a:t>Sample + Sample Preparation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002542"/>
              </a:solidFill>
              <a:effectLst/>
              <a:uLnTx/>
              <a:uFillTx/>
              <a:latin typeface="Arial" charset="0"/>
              <a:ea typeface="ヒラギノ角ゴ Pro W3" charset="-128"/>
              <a:cs typeface="+mn-cs"/>
            </a:endParaRP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C92F18FF-29A3-4A25-636D-AC18EA6154C4}"/>
              </a:ext>
            </a:extLst>
          </p:cNvPr>
          <p:cNvSpPr/>
          <p:nvPr/>
        </p:nvSpPr>
        <p:spPr bwMode="auto">
          <a:xfrm>
            <a:off x="1379591" y="2661904"/>
            <a:ext cx="600121" cy="124983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1B142AB-5E7F-8D26-47F5-97B37020F0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79712" y="1995686"/>
            <a:ext cx="1975540" cy="158043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E62EFEA-D6D7-F776-BB7E-742AD0D92E09}"/>
              </a:ext>
            </a:extLst>
          </p:cNvPr>
          <p:cNvSpPr txBox="1"/>
          <p:nvPr/>
        </p:nvSpPr>
        <p:spPr>
          <a:xfrm>
            <a:off x="2339752" y="1409036"/>
            <a:ext cx="14401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2542"/>
                </a:solidFill>
                <a:effectLst/>
                <a:uLnTx/>
                <a:uFillTx/>
                <a:latin typeface="Arial" charset="0"/>
                <a:ea typeface="ヒラギノ角ゴ Pro W3" charset="-128"/>
                <a:cs typeface="+mn-cs"/>
              </a:rPr>
              <a:t>Data Collection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002542"/>
              </a:solidFill>
              <a:effectLst/>
              <a:uLnTx/>
              <a:uFillTx/>
              <a:latin typeface="Arial" charset="0"/>
              <a:ea typeface="ヒラギノ角ゴ Pro W3" charset="-128"/>
              <a:cs typeface="+mn-cs"/>
            </a:endParaRPr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0CBB4F76-67CB-0602-1AC4-7F9F0F9226F6}"/>
              </a:ext>
            </a:extLst>
          </p:cNvPr>
          <p:cNvSpPr/>
          <p:nvPr/>
        </p:nvSpPr>
        <p:spPr bwMode="auto">
          <a:xfrm>
            <a:off x="3914870" y="2660919"/>
            <a:ext cx="600121" cy="124983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1028" name="Picture 4" descr="Typical processing flow of MS data in the field of metabolomics. Raw... |  Download Scientific Diagram">
            <a:extLst>
              <a:ext uri="{FF2B5EF4-FFF2-40B4-BE49-F238E27FC236}">
                <a16:creationId xmlns:a16="http://schemas.microsoft.com/office/drawing/2014/main" id="{C11C4DD2-9DBF-06CE-F8F4-10731C4C09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3551" y="1870701"/>
            <a:ext cx="1696157" cy="1591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5D438409-D28C-1022-F581-11C825112ABC}"/>
              </a:ext>
            </a:extLst>
          </p:cNvPr>
          <p:cNvSpPr txBox="1"/>
          <p:nvPr/>
        </p:nvSpPr>
        <p:spPr>
          <a:xfrm>
            <a:off x="4427984" y="1399093"/>
            <a:ext cx="14401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2542"/>
                </a:solidFill>
                <a:effectLst/>
                <a:uLnTx/>
                <a:uFillTx/>
                <a:latin typeface="Arial" charset="0"/>
                <a:ea typeface="ヒラギノ角ゴ Pro W3" charset="-128"/>
                <a:cs typeface="+mn-cs"/>
              </a:rPr>
              <a:t>Data Processing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002542"/>
              </a:solidFill>
              <a:effectLst/>
              <a:uLnTx/>
              <a:uFillTx/>
              <a:latin typeface="Arial" charset="0"/>
              <a:ea typeface="ヒラギノ角ゴ Pro W3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483345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079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AF32F57-C63B-4EDD-A97D-76B24E98FC2F}"/>
              </a:ext>
            </a:extLst>
          </p:cNvPr>
          <p:cNvSpPr txBox="1"/>
          <p:nvPr/>
        </p:nvSpPr>
        <p:spPr>
          <a:xfrm>
            <a:off x="2195736" y="411510"/>
            <a:ext cx="38164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srgbClr val="003560"/>
                </a:solidFill>
                <a:effectLst/>
                <a:uLnTx/>
                <a:uFillTx/>
                <a:latin typeface="Arial" charset="0"/>
                <a:ea typeface="ヒラギノ角ゴ Pro W3" charset="-128"/>
                <a:cs typeface="+mn-cs"/>
              </a:rPr>
              <a:t>Metabolomics</a:t>
            </a:r>
            <a:r>
              <a:rPr lang="en-GB" b="1" dirty="0">
                <a:solidFill>
                  <a:srgbClr val="003560"/>
                </a:solidFill>
              </a:rPr>
              <a:t> Workflow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srgbClr val="003560"/>
              </a:solidFill>
              <a:effectLst/>
              <a:uLnTx/>
              <a:uFillTx/>
              <a:latin typeface="Arial" charset="0"/>
              <a:ea typeface="ヒラギノ角ゴ Pro W3" charset="-128"/>
              <a:cs typeface="+mn-cs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DB0E2AB-A489-49EE-59DC-61811CCE51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528" y="1995686"/>
            <a:ext cx="1055269" cy="147645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87FBFEB-7555-4F29-72F9-3BB66F4B1D44}"/>
              </a:ext>
            </a:extLst>
          </p:cNvPr>
          <p:cNvSpPr txBox="1"/>
          <p:nvPr/>
        </p:nvSpPr>
        <p:spPr>
          <a:xfrm>
            <a:off x="179512" y="1409036"/>
            <a:ext cx="1440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2542"/>
                </a:solidFill>
                <a:effectLst/>
                <a:uLnTx/>
                <a:uFillTx/>
                <a:latin typeface="Arial" charset="0"/>
                <a:ea typeface="ヒラギノ角ゴ Pro W3" charset="-128"/>
                <a:cs typeface="+mn-cs"/>
              </a:rPr>
              <a:t>Sample + Sample Preparation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002542"/>
              </a:solidFill>
              <a:effectLst/>
              <a:uLnTx/>
              <a:uFillTx/>
              <a:latin typeface="Arial" charset="0"/>
              <a:ea typeface="ヒラギノ角ゴ Pro W3" charset="-128"/>
              <a:cs typeface="+mn-cs"/>
            </a:endParaRP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C92F18FF-29A3-4A25-636D-AC18EA6154C4}"/>
              </a:ext>
            </a:extLst>
          </p:cNvPr>
          <p:cNvSpPr/>
          <p:nvPr/>
        </p:nvSpPr>
        <p:spPr bwMode="auto">
          <a:xfrm>
            <a:off x="1379591" y="2661904"/>
            <a:ext cx="600121" cy="124983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1B142AB-5E7F-8D26-47F5-97B37020F0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79712" y="1995686"/>
            <a:ext cx="1975540" cy="158043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E62EFEA-D6D7-F776-BB7E-742AD0D92E09}"/>
              </a:ext>
            </a:extLst>
          </p:cNvPr>
          <p:cNvSpPr txBox="1"/>
          <p:nvPr/>
        </p:nvSpPr>
        <p:spPr>
          <a:xfrm>
            <a:off x="2339752" y="1409036"/>
            <a:ext cx="14401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2542"/>
                </a:solidFill>
                <a:effectLst/>
                <a:uLnTx/>
                <a:uFillTx/>
                <a:latin typeface="Arial" charset="0"/>
                <a:ea typeface="ヒラギノ角ゴ Pro W3" charset="-128"/>
                <a:cs typeface="+mn-cs"/>
              </a:rPr>
              <a:t>Data Collection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002542"/>
              </a:solidFill>
              <a:effectLst/>
              <a:uLnTx/>
              <a:uFillTx/>
              <a:latin typeface="Arial" charset="0"/>
              <a:ea typeface="ヒラギノ角ゴ Pro W3" charset="-128"/>
              <a:cs typeface="+mn-cs"/>
            </a:endParaRPr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0CBB4F76-67CB-0602-1AC4-7F9F0F9226F6}"/>
              </a:ext>
            </a:extLst>
          </p:cNvPr>
          <p:cNvSpPr/>
          <p:nvPr/>
        </p:nvSpPr>
        <p:spPr bwMode="auto">
          <a:xfrm>
            <a:off x="3914870" y="2660919"/>
            <a:ext cx="600121" cy="124983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1028" name="Picture 4" descr="Typical processing flow of MS data in the field of metabolomics. Raw... |  Download Scientific Diagram">
            <a:extLst>
              <a:ext uri="{FF2B5EF4-FFF2-40B4-BE49-F238E27FC236}">
                <a16:creationId xmlns:a16="http://schemas.microsoft.com/office/drawing/2014/main" id="{C11C4DD2-9DBF-06CE-F8F4-10731C4C09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3551" y="1870701"/>
            <a:ext cx="1696157" cy="1591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5D438409-D28C-1022-F581-11C825112ABC}"/>
              </a:ext>
            </a:extLst>
          </p:cNvPr>
          <p:cNvSpPr txBox="1"/>
          <p:nvPr/>
        </p:nvSpPr>
        <p:spPr>
          <a:xfrm>
            <a:off x="4427984" y="1399093"/>
            <a:ext cx="14401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2542"/>
                </a:solidFill>
                <a:effectLst/>
                <a:uLnTx/>
                <a:uFillTx/>
                <a:latin typeface="Arial" charset="0"/>
                <a:ea typeface="ヒラギノ角ゴ Pro W3" charset="-128"/>
                <a:cs typeface="+mn-cs"/>
              </a:rPr>
              <a:t>Data Processing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002542"/>
              </a:solidFill>
              <a:effectLst/>
              <a:uLnTx/>
              <a:uFillTx/>
              <a:latin typeface="Arial" charset="0"/>
              <a:ea typeface="ヒラギノ角ゴ Pro W3" charset="-128"/>
              <a:cs typeface="+mn-cs"/>
            </a:endParaRPr>
          </a:p>
        </p:txBody>
      </p:sp>
      <p:pic>
        <p:nvPicPr>
          <p:cNvPr id="1030" name="Picture 6" descr="Heatmap of the entire metabolomics dataset. The colors represent the... |  Download Scientific Diagram">
            <a:extLst>
              <a:ext uri="{FF2B5EF4-FFF2-40B4-BE49-F238E27FC236}">
                <a16:creationId xmlns:a16="http://schemas.microsoft.com/office/drawing/2014/main" id="{2AC4DA0A-DE31-D45E-3DC9-0517E588C0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0566" y="411510"/>
            <a:ext cx="1305889" cy="1299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3994CDD2-C71B-4265-66C4-38231CC5B7DF}"/>
              </a:ext>
            </a:extLst>
          </p:cNvPr>
          <p:cNvSpPr txBox="1"/>
          <p:nvPr/>
        </p:nvSpPr>
        <p:spPr>
          <a:xfrm>
            <a:off x="7308304" y="123478"/>
            <a:ext cx="14401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2542"/>
                </a:solidFill>
                <a:effectLst/>
                <a:uLnTx/>
                <a:uFillTx/>
                <a:latin typeface="Arial" charset="0"/>
                <a:ea typeface="ヒラギノ角ゴ Pro W3" charset="-128"/>
                <a:cs typeface="+mn-cs"/>
              </a:rPr>
              <a:t>Statistical Analysis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002542"/>
              </a:solidFill>
              <a:effectLst/>
              <a:uLnTx/>
              <a:uFillTx/>
              <a:latin typeface="Arial" charset="0"/>
              <a:ea typeface="ヒラギノ角ゴ Pro W3" charset="-128"/>
              <a:cs typeface="+mn-cs"/>
            </a:endParaRP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08A8E208-9626-F1AF-1288-8F7EA7020E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404"/>
          <a:stretch/>
        </p:blipFill>
        <p:spPr bwMode="auto">
          <a:xfrm>
            <a:off x="7296174" y="2139702"/>
            <a:ext cx="1678639" cy="1327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45DC75B7-463D-0C80-49DA-A28327B97C4C}"/>
              </a:ext>
            </a:extLst>
          </p:cNvPr>
          <p:cNvSpPr txBox="1"/>
          <p:nvPr/>
        </p:nvSpPr>
        <p:spPr>
          <a:xfrm>
            <a:off x="7236296" y="1851670"/>
            <a:ext cx="173851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2542"/>
                </a:solidFill>
                <a:effectLst/>
                <a:uLnTx/>
                <a:uFillTx/>
                <a:latin typeface="Arial" charset="0"/>
                <a:ea typeface="ヒラギノ角ゴ Pro W3" charset="-128"/>
                <a:cs typeface="+mn-cs"/>
              </a:rPr>
              <a:t>Metabolite Identification</a:t>
            </a:r>
            <a:endParaRPr kumimoji="0" lang="en-GB" sz="1100" b="0" i="0" u="none" strike="noStrike" kern="1200" cap="none" spc="0" normalizeH="0" baseline="0" noProof="0" dirty="0">
              <a:ln>
                <a:noFill/>
              </a:ln>
              <a:solidFill>
                <a:srgbClr val="002542"/>
              </a:solidFill>
              <a:effectLst/>
              <a:uLnTx/>
              <a:uFillTx/>
              <a:latin typeface="Arial" charset="0"/>
              <a:ea typeface="ヒラギノ角ゴ Pro W3" charset="-128"/>
              <a:cs typeface="+mn-cs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BE9776CC-BE4B-CCB3-6CC2-3232F152FA55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" r="4482" b="13770"/>
          <a:stretch/>
        </p:blipFill>
        <p:spPr>
          <a:xfrm>
            <a:off x="7370566" y="3818086"/>
            <a:ext cx="1510122" cy="1224136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7A83362E-2BF1-25A8-3586-5B0CDCBAE8F8}"/>
              </a:ext>
            </a:extLst>
          </p:cNvPr>
          <p:cNvSpPr txBox="1"/>
          <p:nvPr/>
        </p:nvSpPr>
        <p:spPr>
          <a:xfrm>
            <a:off x="7314852" y="3651870"/>
            <a:ext cx="173851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2542"/>
                </a:solidFill>
                <a:effectLst/>
                <a:uLnTx/>
                <a:uFillTx/>
                <a:latin typeface="Arial" charset="0"/>
                <a:ea typeface="ヒラギノ角ゴ Pro W3" charset="-128"/>
                <a:cs typeface="+mn-cs"/>
              </a:rPr>
              <a:t>Molecular Networking</a:t>
            </a:r>
            <a:endParaRPr kumimoji="0" lang="en-GB" sz="1100" b="0" i="0" u="none" strike="noStrike" kern="1200" cap="none" spc="0" normalizeH="0" baseline="0" noProof="0" dirty="0">
              <a:ln>
                <a:noFill/>
              </a:ln>
              <a:solidFill>
                <a:srgbClr val="002542"/>
              </a:solidFill>
              <a:effectLst/>
              <a:uLnTx/>
              <a:uFillTx/>
              <a:latin typeface="Arial" charset="0"/>
              <a:ea typeface="ヒラギノ角ゴ Pro W3" charset="-128"/>
              <a:cs typeface="+mn-cs"/>
            </a:endParaRPr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1A3D9B97-598A-9123-A760-BDC5454C55D2}"/>
              </a:ext>
            </a:extLst>
          </p:cNvPr>
          <p:cNvSpPr/>
          <p:nvPr/>
        </p:nvSpPr>
        <p:spPr bwMode="auto">
          <a:xfrm rot="2024011">
            <a:off x="6113002" y="3779965"/>
            <a:ext cx="1266704" cy="132434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73C7395B-5338-12FB-8751-C80E34FE6057}"/>
              </a:ext>
            </a:extLst>
          </p:cNvPr>
          <p:cNvSpPr/>
          <p:nvPr/>
        </p:nvSpPr>
        <p:spPr bwMode="auto">
          <a:xfrm rot="18896479">
            <a:off x="6036678" y="1619817"/>
            <a:ext cx="1266704" cy="132434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024" name="Arrow: Right 1023">
            <a:extLst>
              <a:ext uri="{FF2B5EF4-FFF2-40B4-BE49-F238E27FC236}">
                <a16:creationId xmlns:a16="http://schemas.microsoft.com/office/drawing/2014/main" id="{EE344345-7EF3-9CFB-AE9F-8CE853E43B26}"/>
              </a:ext>
            </a:extLst>
          </p:cNvPr>
          <p:cNvSpPr/>
          <p:nvPr/>
        </p:nvSpPr>
        <p:spPr bwMode="auto">
          <a:xfrm>
            <a:off x="6321593" y="2678309"/>
            <a:ext cx="856714" cy="124983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935111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0795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7505" y="1203598"/>
            <a:ext cx="849694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Samples can be extremely varied, but standard option is blood, urine, </a:t>
            </a:r>
            <a:r>
              <a:rPr lang="en-US" sz="2000" dirty="0" err="1"/>
              <a:t>etc</a:t>
            </a:r>
            <a:r>
              <a:rPr lang="en-US" sz="2000" dirty="0"/>
              <a:t> – We use beer!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No data protection issues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Cheap and easily available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Similar enough for method development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F32F57-C63B-4EDD-A97D-76B24E98FC2F}"/>
              </a:ext>
            </a:extLst>
          </p:cNvPr>
          <p:cNvSpPr txBox="1"/>
          <p:nvPr/>
        </p:nvSpPr>
        <p:spPr>
          <a:xfrm>
            <a:off x="2195736" y="228585"/>
            <a:ext cx="57606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Metabolomics Mass Spectrometry Experiments</a:t>
            </a:r>
            <a:endParaRPr lang="en-GB" sz="1400" dirty="0">
              <a:solidFill>
                <a:srgbClr val="003560"/>
              </a:solidFill>
            </a:endParaRPr>
          </a:p>
        </p:txBody>
      </p:sp>
      <p:sp>
        <p:nvSpPr>
          <p:cNvPr id="46" name="Google Shape;61;p14">
            <a:extLst>
              <a:ext uri="{FF2B5EF4-FFF2-40B4-BE49-F238E27FC236}">
                <a16:creationId xmlns:a16="http://schemas.microsoft.com/office/drawing/2014/main" id="{EABCEFD7-8A47-CF21-4CC1-054F2DE7AD68}"/>
              </a:ext>
            </a:extLst>
          </p:cNvPr>
          <p:cNvSpPr/>
          <p:nvPr/>
        </p:nvSpPr>
        <p:spPr>
          <a:xfrm>
            <a:off x="539552" y="2972031"/>
            <a:ext cx="1382336" cy="1935742"/>
          </a:xfrm>
          <a:prstGeom prst="flowChartManualOperation">
            <a:avLst/>
          </a:prstGeom>
          <a:solidFill>
            <a:srgbClr val="D0E0E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75;p14">
            <a:extLst>
              <a:ext uri="{FF2B5EF4-FFF2-40B4-BE49-F238E27FC236}">
                <a16:creationId xmlns:a16="http://schemas.microsoft.com/office/drawing/2014/main" id="{CD08A08F-AFE0-A905-1CFB-E4CF5E73D9C9}"/>
              </a:ext>
            </a:extLst>
          </p:cNvPr>
          <p:cNvSpPr/>
          <p:nvPr/>
        </p:nvSpPr>
        <p:spPr>
          <a:xfrm>
            <a:off x="950748" y="3918482"/>
            <a:ext cx="180164" cy="19345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76;p14">
            <a:extLst>
              <a:ext uri="{FF2B5EF4-FFF2-40B4-BE49-F238E27FC236}">
                <a16:creationId xmlns:a16="http://schemas.microsoft.com/office/drawing/2014/main" id="{7DAF0990-D533-2BE8-EF07-4A39EB8F29EE}"/>
              </a:ext>
            </a:extLst>
          </p:cNvPr>
          <p:cNvSpPr/>
          <p:nvPr/>
        </p:nvSpPr>
        <p:spPr>
          <a:xfrm>
            <a:off x="1393858" y="4408522"/>
            <a:ext cx="180164" cy="19345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77;p14">
            <a:extLst>
              <a:ext uri="{FF2B5EF4-FFF2-40B4-BE49-F238E27FC236}">
                <a16:creationId xmlns:a16="http://schemas.microsoft.com/office/drawing/2014/main" id="{E48FD1FC-F5D3-83C6-3ABB-4109952FB118}"/>
              </a:ext>
            </a:extLst>
          </p:cNvPr>
          <p:cNvSpPr/>
          <p:nvPr/>
        </p:nvSpPr>
        <p:spPr>
          <a:xfrm>
            <a:off x="1140639" y="3373439"/>
            <a:ext cx="180164" cy="19345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78;p14">
            <a:extLst>
              <a:ext uri="{FF2B5EF4-FFF2-40B4-BE49-F238E27FC236}">
                <a16:creationId xmlns:a16="http://schemas.microsoft.com/office/drawing/2014/main" id="{4751E519-7079-DDC9-9FB2-717224825E25}"/>
              </a:ext>
            </a:extLst>
          </p:cNvPr>
          <p:cNvSpPr/>
          <p:nvPr/>
        </p:nvSpPr>
        <p:spPr>
          <a:xfrm>
            <a:off x="770584" y="3179989"/>
            <a:ext cx="180164" cy="19345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79;p14">
            <a:extLst>
              <a:ext uri="{FF2B5EF4-FFF2-40B4-BE49-F238E27FC236}">
                <a16:creationId xmlns:a16="http://schemas.microsoft.com/office/drawing/2014/main" id="{79483034-5D88-A516-A7F0-960125C5A6E3}"/>
              </a:ext>
            </a:extLst>
          </p:cNvPr>
          <p:cNvSpPr/>
          <p:nvPr/>
        </p:nvSpPr>
        <p:spPr>
          <a:xfrm>
            <a:off x="950748" y="4408522"/>
            <a:ext cx="180164" cy="193450"/>
          </a:xfrm>
          <a:prstGeom prst="ellipse">
            <a:avLst/>
          </a:prstGeom>
          <a:solidFill>
            <a:srgbClr val="00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80;p14">
            <a:extLst>
              <a:ext uri="{FF2B5EF4-FFF2-40B4-BE49-F238E27FC236}">
                <a16:creationId xmlns:a16="http://schemas.microsoft.com/office/drawing/2014/main" id="{CA8D3B48-9611-71F7-2CDB-3BDBE7A454C7}"/>
              </a:ext>
            </a:extLst>
          </p:cNvPr>
          <p:cNvSpPr/>
          <p:nvPr/>
        </p:nvSpPr>
        <p:spPr>
          <a:xfrm>
            <a:off x="1393858" y="3725032"/>
            <a:ext cx="180164" cy="193450"/>
          </a:xfrm>
          <a:prstGeom prst="ellipse">
            <a:avLst/>
          </a:prstGeom>
          <a:solidFill>
            <a:srgbClr val="00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81;p14">
            <a:extLst>
              <a:ext uri="{FF2B5EF4-FFF2-40B4-BE49-F238E27FC236}">
                <a16:creationId xmlns:a16="http://schemas.microsoft.com/office/drawing/2014/main" id="{D94AF7A0-FFAD-C79E-367A-6F5D8893559F}"/>
              </a:ext>
            </a:extLst>
          </p:cNvPr>
          <p:cNvSpPr/>
          <p:nvPr/>
        </p:nvSpPr>
        <p:spPr>
          <a:xfrm>
            <a:off x="1574022" y="3179989"/>
            <a:ext cx="180164" cy="193450"/>
          </a:xfrm>
          <a:prstGeom prst="ellipse">
            <a:avLst/>
          </a:prstGeom>
          <a:solidFill>
            <a:srgbClr val="00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82;p14">
            <a:extLst>
              <a:ext uri="{FF2B5EF4-FFF2-40B4-BE49-F238E27FC236}">
                <a16:creationId xmlns:a16="http://schemas.microsoft.com/office/drawing/2014/main" id="{EC704431-68EB-0ACC-6CA2-4DC41D3DA571}"/>
              </a:ext>
            </a:extLst>
          </p:cNvPr>
          <p:cNvSpPr/>
          <p:nvPr/>
        </p:nvSpPr>
        <p:spPr>
          <a:xfrm>
            <a:off x="770584" y="3549235"/>
            <a:ext cx="180164" cy="193450"/>
          </a:xfrm>
          <a:prstGeom prst="ellipse">
            <a:avLst/>
          </a:prstGeom>
          <a:solidFill>
            <a:srgbClr val="38761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83;p14">
            <a:extLst>
              <a:ext uri="{FF2B5EF4-FFF2-40B4-BE49-F238E27FC236}">
                <a16:creationId xmlns:a16="http://schemas.microsoft.com/office/drawing/2014/main" id="{0F3D2328-1954-539A-7367-8C1A13BAAC4D}"/>
              </a:ext>
            </a:extLst>
          </p:cNvPr>
          <p:cNvSpPr/>
          <p:nvPr/>
        </p:nvSpPr>
        <p:spPr>
          <a:xfrm>
            <a:off x="1320816" y="4066778"/>
            <a:ext cx="180164" cy="193450"/>
          </a:xfrm>
          <a:prstGeom prst="ellipse">
            <a:avLst/>
          </a:prstGeom>
          <a:solidFill>
            <a:srgbClr val="38761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9069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0795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7505" y="1203598"/>
            <a:ext cx="849694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Samples can be extremely varied, but standard option is blood, urine, </a:t>
            </a:r>
            <a:r>
              <a:rPr lang="en-US" sz="2000" dirty="0" err="1"/>
              <a:t>etc</a:t>
            </a:r>
            <a:r>
              <a:rPr lang="en-US" sz="2000" dirty="0"/>
              <a:t> – We use beer!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No data protection issues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Cheap and easily available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Similar enough for method development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F32F57-C63B-4EDD-A97D-76B24E98FC2F}"/>
              </a:ext>
            </a:extLst>
          </p:cNvPr>
          <p:cNvSpPr txBox="1"/>
          <p:nvPr/>
        </p:nvSpPr>
        <p:spPr>
          <a:xfrm>
            <a:off x="2195736" y="228585"/>
            <a:ext cx="57606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Metabolomics Mass Spectrometry Experiments</a:t>
            </a:r>
            <a:endParaRPr lang="en-GB" sz="1400" dirty="0">
              <a:solidFill>
                <a:srgbClr val="003560"/>
              </a:solidFill>
            </a:endParaRPr>
          </a:p>
        </p:txBody>
      </p:sp>
      <p:sp>
        <p:nvSpPr>
          <p:cNvPr id="46" name="Google Shape;61;p14">
            <a:extLst>
              <a:ext uri="{FF2B5EF4-FFF2-40B4-BE49-F238E27FC236}">
                <a16:creationId xmlns:a16="http://schemas.microsoft.com/office/drawing/2014/main" id="{EABCEFD7-8A47-CF21-4CC1-054F2DE7AD68}"/>
              </a:ext>
            </a:extLst>
          </p:cNvPr>
          <p:cNvSpPr/>
          <p:nvPr/>
        </p:nvSpPr>
        <p:spPr>
          <a:xfrm>
            <a:off x="539552" y="2972031"/>
            <a:ext cx="1382336" cy="1935742"/>
          </a:xfrm>
          <a:prstGeom prst="flowChartManualOperation">
            <a:avLst/>
          </a:prstGeom>
          <a:solidFill>
            <a:srgbClr val="D0E0E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75;p14">
            <a:extLst>
              <a:ext uri="{FF2B5EF4-FFF2-40B4-BE49-F238E27FC236}">
                <a16:creationId xmlns:a16="http://schemas.microsoft.com/office/drawing/2014/main" id="{CD08A08F-AFE0-A905-1CFB-E4CF5E73D9C9}"/>
              </a:ext>
            </a:extLst>
          </p:cNvPr>
          <p:cNvSpPr/>
          <p:nvPr/>
        </p:nvSpPr>
        <p:spPr>
          <a:xfrm>
            <a:off x="950748" y="3918482"/>
            <a:ext cx="180164" cy="19345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76;p14">
            <a:extLst>
              <a:ext uri="{FF2B5EF4-FFF2-40B4-BE49-F238E27FC236}">
                <a16:creationId xmlns:a16="http://schemas.microsoft.com/office/drawing/2014/main" id="{7DAF0990-D533-2BE8-EF07-4A39EB8F29EE}"/>
              </a:ext>
            </a:extLst>
          </p:cNvPr>
          <p:cNvSpPr/>
          <p:nvPr/>
        </p:nvSpPr>
        <p:spPr>
          <a:xfrm>
            <a:off x="1393858" y="4408522"/>
            <a:ext cx="180164" cy="19345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77;p14">
            <a:extLst>
              <a:ext uri="{FF2B5EF4-FFF2-40B4-BE49-F238E27FC236}">
                <a16:creationId xmlns:a16="http://schemas.microsoft.com/office/drawing/2014/main" id="{E48FD1FC-F5D3-83C6-3ABB-4109952FB118}"/>
              </a:ext>
            </a:extLst>
          </p:cNvPr>
          <p:cNvSpPr/>
          <p:nvPr/>
        </p:nvSpPr>
        <p:spPr>
          <a:xfrm>
            <a:off x="1140639" y="3373439"/>
            <a:ext cx="180164" cy="19345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78;p14">
            <a:extLst>
              <a:ext uri="{FF2B5EF4-FFF2-40B4-BE49-F238E27FC236}">
                <a16:creationId xmlns:a16="http://schemas.microsoft.com/office/drawing/2014/main" id="{4751E519-7079-DDC9-9FB2-717224825E25}"/>
              </a:ext>
            </a:extLst>
          </p:cNvPr>
          <p:cNvSpPr/>
          <p:nvPr/>
        </p:nvSpPr>
        <p:spPr>
          <a:xfrm>
            <a:off x="770584" y="3179989"/>
            <a:ext cx="180164" cy="19345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79;p14">
            <a:extLst>
              <a:ext uri="{FF2B5EF4-FFF2-40B4-BE49-F238E27FC236}">
                <a16:creationId xmlns:a16="http://schemas.microsoft.com/office/drawing/2014/main" id="{79483034-5D88-A516-A7F0-960125C5A6E3}"/>
              </a:ext>
            </a:extLst>
          </p:cNvPr>
          <p:cNvSpPr/>
          <p:nvPr/>
        </p:nvSpPr>
        <p:spPr>
          <a:xfrm>
            <a:off x="950748" y="4408522"/>
            <a:ext cx="180164" cy="193450"/>
          </a:xfrm>
          <a:prstGeom prst="ellipse">
            <a:avLst/>
          </a:prstGeom>
          <a:solidFill>
            <a:srgbClr val="00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80;p14">
            <a:extLst>
              <a:ext uri="{FF2B5EF4-FFF2-40B4-BE49-F238E27FC236}">
                <a16:creationId xmlns:a16="http://schemas.microsoft.com/office/drawing/2014/main" id="{CA8D3B48-9611-71F7-2CDB-3BDBE7A454C7}"/>
              </a:ext>
            </a:extLst>
          </p:cNvPr>
          <p:cNvSpPr/>
          <p:nvPr/>
        </p:nvSpPr>
        <p:spPr>
          <a:xfrm>
            <a:off x="1393858" y="3725032"/>
            <a:ext cx="180164" cy="193450"/>
          </a:xfrm>
          <a:prstGeom prst="ellipse">
            <a:avLst/>
          </a:prstGeom>
          <a:solidFill>
            <a:srgbClr val="00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81;p14">
            <a:extLst>
              <a:ext uri="{FF2B5EF4-FFF2-40B4-BE49-F238E27FC236}">
                <a16:creationId xmlns:a16="http://schemas.microsoft.com/office/drawing/2014/main" id="{D94AF7A0-FFAD-C79E-367A-6F5D8893559F}"/>
              </a:ext>
            </a:extLst>
          </p:cNvPr>
          <p:cNvSpPr/>
          <p:nvPr/>
        </p:nvSpPr>
        <p:spPr>
          <a:xfrm>
            <a:off x="1574022" y="3179989"/>
            <a:ext cx="180164" cy="193450"/>
          </a:xfrm>
          <a:prstGeom prst="ellipse">
            <a:avLst/>
          </a:prstGeom>
          <a:solidFill>
            <a:srgbClr val="00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82;p14">
            <a:extLst>
              <a:ext uri="{FF2B5EF4-FFF2-40B4-BE49-F238E27FC236}">
                <a16:creationId xmlns:a16="http://schemas.microsoft.com/office/drawing/2014/main" id="{EC704431-68EB-0ACC-6CA2-4DC41D3DA571}"/>
              </a:ext>
            </a:extLst>
          </p:cNvPr>
          <p:cNvSpPr/>
          <p:nvPr/>
        </p:nvSpPr>
        <p:spPr>
          <a:xfrm>
            <a:off x="770584" y="3549235"/>
            <a:ext cx="180164" cy="193450"/>
          </a:xfrm>
          <a:prstGeom prst="ellipse">
            <a:avLst/>
          </a:prstGeom>
          <a:solidFill>
            <a:srgbClr val="38761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83;p14">
            <a:extLst>
              <a:ext uri="{FF2B5EF4-FFF2-40B4-BE49-F238E27FC236}">
                <a16:creationId xmlns:a16="http://schemas.microsoft.com/office/drawing/2014/main" id="{0F3D2328-1954-539A-7367-8C1A13BAAC4D}"/>
              </a:ext>
            </a:extLst>
          </p:cNvPr>
          <p:cNvSpPr/>
          <p:nvPr/>
        </p:nvSpPr>
        <p:spPr>
          <a:xfrm>
            <a:off x="1320816" y="4066778"/>
            <a:ext cx="180164" cy="193450"/>
          </a:xfrm>
          <a:prstGeom prst="ellipse">
            <a:avLst/>
          </a:prstGeom>
          <a:solidFill>
            <a:srgbClr val="38761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62;p14">
            <a:extLst>
              <a:ext uri="{FF2B5EF4-FFF2-40B4-BE49-F238E27FC236}">
                <a16:creationId xmlns:a16="http://schemas.microsoft.com/office/drawing/2014/main" id="{6527EB3C-E31A-79F7-36BC-2D23F8C90C98}"/>
              </a:ext>
            </a:extLst>
          </p:cNvPr>
          <p:cNvSpPr/>
          <p:nvPr/>
        </p:nvSpPr>
        <p:spPr>
          <a:xfrm>
            <a:off x="2411760" y="3673895"/>
            <a:ext cx="1215973" cy="532013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/>
              <a:t>Ionisation</a:t>
            </a:r>
            <a:endParaRPr sz="1800" dirty="0"/>
          </a:p>
        </p:txBody>
      </p:sp>
      <p:cxnSp>
        <p:nvCxnSpPr>
          <p:cNvPr id="57" name="Google Shape;63;p14">
            <a:extLst>
              <a:ext uri="{FF2B5EF4-FFF2-40B4-BE49-F238E27FC236}">
                <a16:creationId xmlns:a16="http://schemas.microsoft.com/office/drawing/2014/main" id="{D70D31D1-94FC-8CCD-BE2C-88062E93D251}"/>
              </a:ext>
            </a:extLst>
          </p:cNvPr>
          <p:cNvCxnSpPr>
            <a:cxnSpLocks/>
            <a:stCxn id="46" idx="3"/>
            <a:endCxn id="56" idx="1"/>
          </p:cNvCxnSpPr>
          <p:nvPr/>
        </p:nvCxnSpPr>
        <p:spPr>
          <a:xfrm>
            <a:off x="1783654" y="3939902"/>
            <a:ext cx="628106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29153198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0795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7505" y="1203598"/>
            <a:ext cx="849694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Samples can be extremely varied, but standard option is blood, urine, </a:t>
            </a:r>
            <a:r>
              <a:rPr lang="en-US" sz="2000" dirty="0" err="1"/>
              <a:t>etc</a:t>
            </a:r>
            <a:r>
              <a:rPr lang="en-US" sz="2000" dirty="0"/>
              <a:t> – We use beer!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No data protection issues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Cheap and easily available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Similar enough for method development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F32F57-C63B-4EDD-A97D-76B24E98FC2F}"/>
              </a:ext>
            </a:extLst>
          </p:cNvPr>
          <p:cNvSpPr txBox="1"/>
          <p:nvPr/>
        </p:nvSpPr>
        <p:spPr>
          <a:xfrm>
            <a:off x="2195736" y="228585"/>
            <a:ext cx="57606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Metabolomics Mass Spectrometry Experiments</a:t>
            </a:r>
            <a:endParaRPr lang="en-GB" sz="1400" dirty="0">
              <a:solidFill>
                <a:srgbClr val="003560"/>
              </a:solidFill>
            </a:endParaRPr>
          </a:p>
        </p:txBody>
      </p:sp>
      <p:sp>
        <p:nvSpPr>
          <p:cNvPr id="44" name="Google Shape;64;p14">
            <a:extLst>
              <a:ext uri="{FF2B5EF4-FFF2-40B4-BE49-F238E27FC236}">
                <a16:creationId xmlns:a16="http://schemas.microsoft.com/office/drawing/2014/main" id="{35786B56-B484-9884-F309-B02BC9516610}"/>
              </a:ext>
            </a:extLst>
          </p:cNvPr>
          <p:cNvSpPr/>
          <p:nvPr/>
        </p:nvSpPr>
        <p:spPr>
          <a:xfrm>
            <a:off x="4290311" y="3349856"/>
            <a:ext cx="1436012" cy="1188134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/>
              <a:t>Mass Spectrometer</a:t>
            </a:r>
            <a:endParaRPr sz="1600" dirty="0"/>
          </a:p>
        </p:txBody>
      </p:sp>
      <p:sp>
        <p:nvSpPr>
          <p:cNvPr id="46" name="Google Shape;61;p14">
            <a:extLst>
              <a:ext uri="{FF2B5EF4-FFF2-40B4-BE49-F238E27FC236}">
                <a16:creationId xmlns:a16="http://schemas.microsoft.com/office/drawing/2014/main" id="{EABCEFD7-8A47-CF21-4CC1-054F2DE7AD68}"/>
              </a:ext>
            </a:extLst>
          </p:cNvPr>
          <p:cNvSpPr/>
          <p:nvPr/>
        </p:nvSpPr>
        <p:spPr>
          <a:xfrm>
            <a:off x="539552" y="2972031"/>
            <a:ext cx="1382336" cy="1935742"/>
          </a:xfrm>
          <a:prstGeom prst="flowChartManualOperation">
            <a:avLst/>
          </a:prstGeom>
          <a:solidFill>
            <a:srgbClr val="D0E0E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75;p14">
            <a:extLst>
              <a:ext uri="{FF2B5EF4-FFF2-40B4-BE49-F238E27FC236}">
                <a16:creationId xmlns:a16="http://schemas.microsoft.com/office/drawing/2014/main" id="{CD08A08F-AFE0-A905-1CFB-E4CF5E73D9C9}"/>
              </a:ext>
            </a:extLst>
          </p:cNvPr>
          <p:cNvSpPr/>
          <p:nvPr/>
        </p:nvSpPr>
        <p:spPr>
          <a:xfrm>
            <a:off x="950748" y="3918482"/>
            <a:ext cx="180164" cy="19345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76;p14">
            <a:extLst>
              <a:ext uri="{FF2B5EF4-FFF2-40B4-BE49-F238E27FC236}">
                <a16:creationId xmlns:a16="http://schemas.microsoft.com/office/drawing/2014/main" id="{7DAF0990-D533-2BE8-EF07-4A39EB8F29EE}"/>
              </a:ext>
            </a:extLst>
          </p:cNvPr>
          <p:cNvSpPr/>
          <p:nvPr/>
        </p:nvSpPr>
        <p:spPr>
          <a:xfrm>
            <a:off x="1393858" y="4408522"/>
            <a:ext cx="180164" cy="19345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77;p14">
            <a:extLst>
              <a:ext uri="{FF2B5EF4-FFF2-40B4-BE49-F238E27FC236}">
                <a16:creationId xmlns:a16="http://schemas.microsoft.com/office/drawing/2014/main" id="{E48FD1FC-F5D3-83C6-3ABB-4109952FB118}"/>
              </a:ext>
            </a:extLst>
          </p:cNvPr>
          <p:cNvSpPr/>
          <p:nvPr/>
        </p:nvSpPr>
        <p:spPr>
          <a:xfrm>
            <a:off x="1140639" y="3373439"/>
            <a:ext cx="180164" cy="19345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78;p14">
            <a:extLst>
              <a:ext uri="{FF2B5EF4-FFF2-40B4-BE49-F238E27FC236}">
                <a16:creationId xmlns:a16="http://schemas.microsoft.com/office/drawing/2014/main" id="{4751E519-7079-DDC9-9FB2-717224825E25}"/>
              </a:ext>
            </a:extLst>
          </p:cNvPr>
          <p:cNvSpPr/>
          <p:nvPr/>
        </p:nvSpPr>
        <p:spPr>
          <a:xfrm>
            <a:off x="770584" y="3179989"/>
            <a:ext cx="180164" cy="19345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79;p14">
            <a:extLst>
              <a:ext uri="{FF2B5EF4-FFF2-40B4-BE49-F238E27FC236}">
                <a16:creationId xmlns:a16="http://schemas.microsoft.com/office/drawing/2014/main" id="{79483034-5D88-A516-A7F0-960125C5A6E3}"/>
              </a:ext>
            </a:extLst>
          </p:cNvPr>
          <p:cNvSpPr/>
          <p:nvPr/>
        </p:nvSpPr>
        <p:spPr>
          <a:xfrm>
            <a:off x="950748" y="4408522"/>
            <a:ext cx="180164" cy="193450"/>
          </a:xfrm>
          <a:prstGeom prst="ellipse">
            <a:avLst/>
          </a:prstGeom>
          <a:solidFill>
            <a:srgbClr val="00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80;p14">
            <a:extLst>
              <a:ext uri="{FF2B5EF4-FFF2-40B4-BE49-F238E27FC236}">
                <a16:creationId xmlns:a16="http://schemas.microsoft.com/office/drawing/2014/main" id="{CA8D3B48-9611-71F7-2CDB-3BDBE7A454C7}"/>
              </a:ext>
            </a:extLst>
          </p:cNvPr>
          <p:cNvSpPr/>
          <p:nvPr/>
        </p:nvSpPr>
        <p:spPr>
          <a:xfrm>
            <a:off x="1393858" y="3725032"/>
            <a:ext cx="180164" cy="193450"/>
          </a:xfrm>
          <a:prstGeom prst="ellipse">
            <a:avLst/>
          </a:prstGeom>
          <a:solidFill>
            <a:srgbClr val="00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81;p14">
            <a:extLst>
              <a:ext uri="{FF2B5EF4-FFF2-40B4-BE49-F238E27FC236}">
                <a16:creationId xmlns:a16="http://schemas.microsoft.com/office/drawing/2014/main" id="{D94AF7A0-FFAD-C79E-367A-6F5D8893559F}"/>
              </a:ext>
            </a:extLst>
          </p:cNvPr>
          <p:cNvSpPr/>
          <p:nvPr/>
        </p:nvSpPr>
        <p:spPr>
          <a:xfrm>
            <a:off x="1574022" y="3179989"/>
            <a:ext cx="180164" cy="193450"/>
          </a:xfrm>
          <a:prstGeom prst="ellipse">
            <a:avLst/>
          </a:prstGeom>
          <a:solidFill>
            <a:srgbClr val="00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82;p14">
            <a:extLst>
              <a:ext uri="{FF2B5EF4-FFF2-40B4-BE49-F238E27FC236}">
                <a16:creationId xmlns:a16="http://schemas.microsoft.com/office/drawing/2014/main" id="{EC704431-68EB-0ACC-6CA2-4DC41D3DA571}"/>
              </a:ext>
            </a:extLst>
          </p:cNvPr>
          <p:cNvSpPr/>
          <p:nvPr/>
        </p:nvSpPr>
        <p:spPr>
          <a:xfrm>
            <a:off x="770584" y="3549235"/>
            <a:ext cx="180164" cy="193450"/>
          </a:xfrm>
          <a:prstGeom prst="ellipse">
            <a:avLst/>
          </a:prstGeom>
          <a:solidFill>
            <a:srgbClr val="38761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83;p14">
            <a:extLst>
              <a:ext uri="{FF2B5EF4-FFF2-40B4-BE49-F238E27FC236}">
                <a16:creationId xmlns:a16="http://schemas.microsoft.com/office/drawing/2014/main" id="{0F3D2328-1954-539A-7367-8C1A13BAAC4D}"/>
              </a:ext>
            </a:extLst>
          </p:cNvPr>
          <p:cNvSpPr/>
          <p:nvPr/>
        </p:nvSpPr>
        <p:spPr>
          <a:xfrm>
            <a:off x="1320816" y="4066778"/>
            <a:ext cx="180164" cy="193450"/>
          </a:xfrm>
          <a:prstGeom prst="ellipse">
            <a:avLst/>
          </a:prstGeom>
          <a:solidFill>
            <a:srgbClr val="38761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62;p14">
            <a:extLst>
              <a:ext uri="{FF2B5EF4-FFF2-40B4-BE49-F238E27FC236}">
                <a16:creationId xmlns:a16="http://schemas.microsoft.com/office/drawing/2014/main" id="{6527EB3C-E31A-79F7-36BC-2D23F8C90C98}"/>
              </a:ext>
            </a:extLst>
          </p:cNvPr>
          <p:cNvSpPr/>
          <p:nvPr/>
        </p:nvSpPr>
        <p:spPr>
          <a:xfrm>
            <a:off x="2411760" y="3673895"/>
            <a:ext cx="1215973" cy="532013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/>
              <a:t>Ionisation</a:t>
            </a:r>
            <a:endParaRPr sz="1800" dirty="0"/>
          </a:p>
        </p:txBody>
      </p:sp>
      <p:cxnSp>
        <p:nvCxnSpPr>
          <p:cNvPr id="57" name="Google Shape;63;p14">
            <a:extLst>
              <a:ext uri="{FF2B5EF4-FFF2-40B4-BE49-F238E27FC236}">
                <a16:creationId xmlns:a16="http://schemas.microsoft.com/office/drawing/2014/main" id="{D70D31D1-94FC-8CCD-BE2C-88062E93D251}"/>
              </a:ext>
            </a:extLst>
          </p:cNvPr>
          <p:cNvCxnSpPr>
            <a:cxnSpLocks/>
            <a:stCxn id="46" idx="3"/>
            <a:endCxn id="56" idx="1"/>
          </p:cNvCxnSpPr>
          <p:nvPr/>
        </p:nvCxnSpPr>
        <p:spPr>
          <a:xfrm>
            <a:off x="1783654" y="3939902"/>
            <a:ext cx="628106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7" name="Google Shape;65;p14">
            <a:extLst>
              <a:ext uri="{FF2B5EF4-FFF2-40B4-BE49-F238E27FC236}">
                <a16:creationId xmlns:a16="http://schemas.microsoft.com/office/drawing/2014/main" id="{48A6F782-BF19-1AC0-6D7B-A075D3319ADC}"/>
              </a:ext>
            </a:extLst>
          </p:cNvPr>
          <p:cNvCxnSpPr>
            <a:cxnSpLocks/>
          </p:cNvCxnSpPr>
          <p:nvPr/>
        </p:nvCxnSpPr>
        <p:spPr>
          <a:xfrm>
            <a:off x="3627733" y="3939902"/>
            <a:ext cx="662578" cy="402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3015092660"/>
      </p:ext>
    </p:extLst>
  </p:cSld>
  <p:clrMapOvr>
    <a:masterClrMapping/>
  </p:clrMapOvr>
</p:sld>
</file>

<file path=ppt/theme/theme1.xml><?xml version="1.0" encoding="utf-8"?>
<a:theme xmlns:a="http://schemas.openxmlformats.org/drawingml/2006/main" name="UoG_PowerPoint_16.9">
  <a:themeElements>
    <a:clrScheme name="University colours">
      <a:dk1>
        <a:srgbClr val="002542"/>
      </a:dk1>
      <a:lt1>
        <a:srgbClr val="FFFFFE"/>
      </a:lt1>
      <a:dk2>
        <a:srgbClr val="354047"/>
      </a:dk2>
      <a:lt2>
        <a:srgbClr val="C54520"/>
      </a:lt2>
      <a:accent1>
        <a:srgbClr val="63548B"/>
      </a:accent1>
      <a:accent2>
        <a:srgbClr val="8D0C64"/>
      </a:accent2>
      <a:accent3>
        <a:srgbClr val="CF1C20"/>
      </a:accent3>
      <a:accent4>
        <a:srgbClr val="4B3B7D"/>
      </a:accent4>
      <a:accent5>
        <a:srgbClr val="003824"/>
      </a:accent5>
      <a:accent6>
        <a:srgbClr val="500B29"/>
      </a:accent6>
      <a:hlink>
        <a:srgbClr val="584B3D"/>
      </a:hlink>
      <a:folHlink>
        <a:srgbClr val="0068A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-128"/>
            <a:cs typeface="ＭＳ Ｐゴシック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-128"/>
            <a:cs typeface="ＭＳ Ｐゴシック" charset="-128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Office Theme">
  <a:themeElements>
    <a:clrScheme name="UofG colours">
      <a:dk1>
        <a:srgbClr val="003865"/>
      </a:dk1>
      <a:lt1>
        <a:srgbClr val="FFFFFE"/>
      </a:lt1>
      <a:dk2>
        <a:srgbClr val="000000"/>
      </a:dk2>
      <a:lt2>
        <a:srgbClr val="7D2238"/>
      </a:lt2>
      <a:accent1>
        <a:srgbClr val="0075B0"/>
      </a:accent1>
      <a:accent2>
        <a:srgbClr val="5B4D93"/>
      </a:accent2>
      <a:accent3>
        <a:srgbClr val="CF1C20"/>
      </a:accent3>
      <a:accent4>
        <a:srgbClr val="00833C"/>
      </a:accent4>
      <a:accent5>
        <a:srgbClr val="BE4D00"/>
      </a:accent5>
      <a:accent6>
        <a:srgbClr val="951271"/>
      </a:accent6>
      <a:hlink>
        <a:srgbClr val="584B3D"/>
      </a:hlink>
      <a:folHlink>
        <a:srgbClr val="0068A9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A61AF5F2-503D-2641-86A1-09AD8919EA9C}" vid="{A816E7D6-9491-074F-A4D5-6596497DAC18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UoG_PowerPoint_16.9</Template>
  <TotalTime>6030</TotalTime>
  <Words>1189</Words>
  <Application>Microsoft Office PowerPoint</Application>
  <PresentationFormat>On-screen Show (16:9)</PresentationFormat>
  <Paragraphs>257</Paragraphs>
  <Slides>34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34</vt:i4>
      </vt:variant>
    </vt:vector>
  </HeadingPairs>
  <TitlesOfParts>
    <vt:vector size="41" baseType="lpstr">
      <vt:lpstr>ＭＳ Ｐゴシック</vt:lpstr>
      <vt:lpstr>Arial</vt:lpstr>
      <vt:lpstr>Calibri</vt:lpstr>
      <vt:lpstr>Cambria Math</vt:lpstr>
      <vt:lpstr>Times New Roman</vt:lpstr>
      <vt:lpstr>UoG_PowerPoint_16.9</vt:lpstr>
      <vt:lpstr>1_Office Theme</vt:lpstr>
      <vt:lpstr>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Thanks for Listening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Peter Howard</dc:creator>
  <cp:keywords/>
  <dc:description/>
  <cp:lastModifiedBy>Vinny Davies</cp:lastModifiedBy>
  <cp:revision>173</cp:revision>
  <dcterms:created xsi:type="dcterms:W3CDTF">2016-02-16T11:44:26Z</dcterms:created>
  <dcterms:modified xsi:type="dcterms:W3CDTF">2024-12-13T16:42:19Z</dcterms:modified>
  <cp:category/>
</cp:coreProperties>
</file>